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81" r:id="rId3"/>
    <p:sldId id="283" r:id="rId4"/>
    <p:sldId id="284" r:id="rId5"/>
    <p:sldId id="280" r:id="rId6"/>
    <p:sldId id="265" r:id="rId7"/>
    <p:sldId id="266" r:id="rId8"/>
    <p:sldId id="267" r:id="rId9"/>
    <p:sldId id="260" r:id="rId10"/>
    <p:sldId id="268" r:id="rId11"/>
    <p:sldId id="269" r:id="rId12"/>
    <p:sldId id="263" r:id="rId13"/>
    <p:sldId id="270" r:id="rId14"/>
    <p:sldId id="271" r:id="rId15"/>
    <p:sldId id="272" r:id="rId16"/>
    <p:sldId id="273" r:id="rId17"/>
    <p:sldId id="274" r:id="rId18"/>
    <p:sldId id="275" r:id="rId19"/>
    <p:sldId id="276" r:id="rId20"/>
    <p:sldId id="277" r:id="rId21"/>
    <p:sldId id="278" r:id="rId22"/>
    <p:sldId id="279" r:id="rId23"/>
    <p:sldId id="261" r:id="rId24"/>
    <p:sldId id="258" r:id="rId25"/>
    <p:sldId id="25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4467"/>
  </p:normalViewPr>
  <p:slideViewPr>
    <p:cSldViewPr snapToGrid="0" snapToObjects="1">
      <p:cViewPr>
        <p:scale>
          <a:sx n="170" d="100"/>
          <a:sy n="170" d="100"/>
        </p:scale>
        <p:origin x="-140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E2110-BFF8-EC4C-A74A-E6F8EDDA8C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339E21-F0AA-DE42-BC3D-86F425C076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F2E107-5DAE-FF4D-B68F-A39951F7B789}"/>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5" name="Footer Placeholder 4">
            <a:extLst>
              <a:ext uri="{FF2B5EF4-FFF2-40B4-BE49-F238E27FC236}">
                <a16:creationId xmlns:a16="http://schemas.microsoft.com/office/drawing/2014/main" id="{04752994-207C-BA48-AC10-555367A26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E2D141-B3B6-934E-AAE1-730D49B90D22}"/>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2689562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97512-597E-8A42-A696-FD7669FF83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DDB2C8-5510-8440-A571-CA7C861DD2E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40D4B-7008-B348-B2F6-DFD9942954DF}"/>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5" name="Footer Placeholder 4">
            <a:extLst>
              <a:ext uri="{FF2B5EF4-FFF2-40B4-BE49-F238E27FC236}">
                <a16:creationId xmlns:a16="http://schemas.microsoft.com/office/drawing/2014/main" id="{C3EA476D-9A37-FB41-99E7-32686336A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5ACFA-02D0-504E-8E9D-B4E301BB8E40}"/>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4152937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606F92-DE15-364F-AA50-6D0A97B4B6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2CD16A-2A99-9242-8CF5-7A956DA9E82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B9843-8157-654A-B587-45795011C82C}"/>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5" name="Footer Placeholder 4">
            <a:extLst>
              <a:ext uri="{FF2B5EF4-FFF2-40B4-BE49-F238E27FC236}">
                <a16:creationId xmlns:a16="http://schemas.microsoft.com/office/drawing/2014/main" id="{BD9CE6A9-F2E1-4B49-A64A-440D868BE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0FD98-FCD5-2245-85AE-0D63D6573D70}"/>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29366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1AE7-EF0A-E644-88EB-B1C84481C1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02AA11-4FB3-5C42-9439-9881EE9DAF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E8A4B4-3AA5-1A40-A5D6-61E33AE790F6}"/>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5" name="Footer Placeholder 4">
            <a:extLst>
              <a:ext uri="{FF2B5EF4-FFF2-40B4-BE49-F238E27FC236}">
                <a16:creationId xmlns:a16="http://schemas.microsoft.com/office/drawing/2014/main" id="{4E9561D9-BD12-9241-86DA-142C04D20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B37BA5-20F6-F146-8821-F3AC7F73ADD8}"/>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3500394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8DD2-8145-E14D-980F-12467FCD04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7BB27F-80DA-BD4E-90B8-8D941FA535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915C69-79DC-E74C-9028-1A8158650590}"/>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5" name="Footer Placeholder 4">
            <a:extLst>
              <a:ext uri="{FF2B5EF4-FFF2-40B4-BE49-F238E27FC236}">
                <a16:creationId xmlns:a16="http://schemas.microsoft.com/office/drawing/2014/main" id="{5DE0BF72-C965-F540-A3FE-5159E030C6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C9413-3477-5943-BBA1-2F88BEEF2862}"/>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1381478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FBD5E-A37D-9544-9687-42A3559C9A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7D0CEF-11B5-7945-BFFB-3FCBE57667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38C077-E3F8-894D-8F1C-A1E613DBDB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A3FF30-F82B-0545-A1F6-8BCC00F81760}"/>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6" name="Footer Placeholder 5">
            <a:extLst>
              <a:ext uri="{FF2B5EF4-FFF2-40B4-BE49-F238E27FC236}">
                <a16:creationId xmlns:a16="http://schemas.microsoft.com/office/drawing/2014/main" id="{25F7C625-56C2-2549-946A-A4EB2995B8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5C5BEA-27E2-AE44-9DFA-D2CDDD0C9D95}"/>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1684970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A291-C1F6-E14C-A8A5-DB355EA6ED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5F72E-D7F1-7446-B9C1-5FD32DAEE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5992A4-833B-1C45-AE99-0B3424CEEE8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21814F-F2C8-D140-B136-512DABA02E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B142EF-8CB7-8B4E-9DC6-7E5C6B7205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070179-7B40-4545-BBC6-678B62744F0F}"/>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8" name="Footer Placeholder 7">
            <a:extLst>
              <a:ext uri="{FF2B5EF4-FFF2-40B4-BE49-F238E27FC236}">
                <a16:creationId xmlns:a16="http://schemas.microsoft.com/office/drawing/2014/main" id="{3DC6E0A8-5C34-8949-A7E0-D416F6CE5C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F1792B-5DC0-EA47-95BF-2D1E2FCD4663}"/>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201270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98AF-0E13-B940-9F8D-F307FB1D8E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E8CC0-0331-034E-AFF2-3F2CA53A2DD3}"/>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4" name="Footer Placeholder 3">
            <a:extLst>
              <a:ext uri="{FF2B5EF4-FFF2-40B4-BE49-F238E27FC236}">
                <a16:creationId xmlns:a16="http://schemas.microsoft.com/office/drawing/2014/main" id="{EA9E1090-40B5-0645-B9DC-0EC02EB19A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A39F5-E817-3845-8BEB-57FD817B9673}"/>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181159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72390-DA34-1F4D-BC7E-048911708261}"/>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3" name="Footer Placeholder 2">
            <a:extLst>
              <a:ext uri="{FF2B5EF4-FFF2-40B4-BE49-F238E27FC236}">
                <a16:creationId xmlns:a16="http://schemas.microsoft.com/office/drawing/2014/main" id="{1F564C79-4A59-A94C-ABFF-938E81E567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955424-B367-0B49-814F-281DE325271D}"/>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2655933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62D9-90DC-114D-8171-9F4E84287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033F3C-CDC2-8747-AF57-4CFD955F1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44D8D3-1A30-DD4A-B692-F0BED28B67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E59CD3-A109-424A-B627-8007DD5877BE}"/>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6" name="Footer Placeholder 5">
            <a:extLst>
              <a:ext uri="{FF2B5EF4-FFF2-40B4-BE49-F238E27FC236}">
                <a16:creationId xmlns:a16="http://schemas.microsoft.com/office/drawing/2014/main" id="{AE01E914-DB92-9045-955D-544B2A7E1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708C5-9507-1D47-A9E5-E9E2641CC3B2}"/>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4172745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0BDC-14DA-7E40-91C9-DD348624EB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3A1806-884F-AA4E-85BC-AC7E67A907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16F32F-1842-CD4C-882E-9DD924D16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20D7CA-148C-2B4B-A2E3-3D81070B76DD}"/>
              </a:ext>
            </a:extLst>
          </p:cNvPr>
          <p:cNvSpPr>
            <a:spLocks noGrp="1"/>
          </p:cNvSpPr>
          <p:nvPr>
            <p:ph type="dt" sz="half" idx="10"/>
          </p:nvPr>
        </p:nvSpPr>
        <p:spPr/>
        <p:txBody>
          <a:bodyPr/>
          <a:lstStyle/>
          <a:p>
            <a:fld id="{95F365F7-B4E6-8948-8279-A630BC51F5D6}" type="datetimeFigureOut">
              <a:rPr lang="en-US" smtClean="0"/>
              <a:t>4/9/20</a:t>
            </a:fld>
            <a:endParaRPr lang="en-US"/>
          </a:p>
        </p:txBody>
      </p:sp>
      <p:sp>
        <p:nvSpPr>
          <p:cNvPr id="6" name="Footer Placeholder 5">
            <a:extLst>
              <a:ext uri="{FF2B5EF4-FFF2-40B4-BE49-F238E27FC236}">
                <a16:creationId xmlns:a16="http://schemas.microsoft.com/office/drawing/2014/main" id="{6AD04F8E-448B-3946-9EBB-0DD92ADA9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6FA673-D683-9541-BA9B-673F4980B442}"/>
              </a:ext>
            </a:extLst>
          </p:cNvPr>
          <p:cNvSpPr>
            <a:spLocks noGrp="1"/>
          </p:cNvSpPr>
          <p:nvPr>
            <p:ph type="sldNum" sz="quarter" idx="12"/>
          </p:nvPr>
        </p:nvSpPr>
        <p:spPr/>
        <p:txBody>
          <a:bodyPr/>
          <a:lstStyle/>
          <a:p>
            <a:fld id="{F4F088FE-1E2C-F64F-B9BF-2D8A1FC5CA8E}" type="slidenum">
              <a:rPr lang="en-US" smtClean="0"/>
              <a:t>‹#›</a:t>
            </a:fld>
            <a:endParaRPr lang="en-US"/>
          </a:p>
        </p:txBody>
      </p:sp>
    </p:spTree>
    <p:extLst>
      <p:ext uri="{BB962C8B-B14F-4D97-AF65-F5344CB8AC3E}">
        <p14:creationId xmlns:p14="http://schemas.microsoft.com/office/powerpoint/2010/main" val="2423341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AF9482-D548-E042-8932-2A8A8A5CD4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41E233-BB94-1247-B562-5841F6FF08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5D222-750A-8D4E-8CC5-78309D284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365F7-B4E6-8948-8279-A630BC51F5D6}" type="datetimeFigureOut">
              <a:rPr lang="en-US" smtClean="0"/>
              <a:t>4/9/20</a:t>
            </a:fld>
            <a:endParaRPr lang="en-US"/>
          </a:p>
        </p:txBody>
      </p:sp>
      <p:sp>
        <p:nvSpPr>
          <p:cNvPr id="5" name="Footer Placeholder 4">
            <a:extLst>
              <a:ext uri="{FF2B5EF4-FFF2-40B4-BE49-F238E27FC236}">
                <a16:creationId xmlns:a16="http://schemas.microsoft.com/office/drawing/2014/main" id="{B08085C7-1C0A-AF44-981B-C6D68D53AE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1A2C3F-062A-984D-B189-51B123F5E6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088FE-1E2C-F64F-B9BF-2D8A1FC5CA8E}" type="slidenum">
              <a:rPr lang="en-US" smtClean="0"/>
              <a:t>‹#›</a:t>
            </a:fld>
            <a:endParaRPr lang="en-US"/>
          </a:p>
        </p:txBody>
      </p:sp>
    </p:spTree>
    <p:extLst>
      <p:ext uri="{BB962C8B-B14F-4D97-AF65-F5344CB8AC3E}">
        <p14:creationId xmlns:p14="http://schemas.microsoft.com/office/powerpoint/2010/main" val="1093877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3B28-1350-7643-8FB2-338784B783D2}"/>
              </a:ext>
            </a:extLst>
          </p:cNvPr>
          <p:cNvSpPr>
            <a:spLocks noGrp="1"/>
          </p:cNvSpPr>
          <p:nvPr>
            <p:ph type="ctrTitle"/>
          </p:nvPr>
        </p:nvSpPr>
        <p:spPr/>
        <p:txBody>
          <a:bodyPr/>
          <a:lstStyle/>
          <a:p>
            <a:r>
              <a:rPr lang="en-US" dirty="0"/>
              <a:t>Results for Calculus Based Courses</a:t>
            </a:r>
          </a:p>
        </p:txBody>
      </p:sp>
      <p:sp>
        <p:nvSpPr>
          <p:cNvPr id="3" name="Subtitle 2">
            <a:extLst>
              <a:ext uri="{FF2B5EF4-FFF2-40B4-BE49-F238E27FC236}">
                <a16:creationId xmlns:a16="http://schemas.microsoft.com/office/drawing/2014/main" id="{AB1CF40F-DC68-A142-8907-70A18362BCF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47442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6271-50C9-8943-AC45-E9833A1A6607}"/>
              </a:ext>
            </a:extLst>
          </p:cNvPr>
          <p:cNvSpPr>
            <a:spLocks noGrp="1"/>
          </p:cNvSpPr>
          <p:nvPr>
            <p:ph type="title"/>
          </p:nvPr>
        </p:nvSpPr>
        <p:spPr/>
        <p:txBody>
          <a:bodyPr/>
          <a:lstStyle/>
          <a:p>
            <a:r>
              <a:rPr lang="en-US" dirty="0" err="1"/>
              <a:t>Prob</a:t>
            </a:r>
            <a:r>
              <a:rPr lang="en-US" dirty="0"/>
              <a:t> of &gt;75% models</a:t>
            </a:r>
          </a:p>
        </p:txBody>
      </p:sp>
      <p:pic>
        <p:nvPicPr>
          <p:cNvPr id="6" name="Content Placeholder 5">
            <a:extLst>
              <a:ext uri="{FF2B5EF4-FFF2-40B4-BE49-F238E27FC236}">
                <a16:creationId xmlns:a16="http://schemas.microsoft.com/office/drawing/2014/main" id="{BA2E0139-B2C7-2E4F-8123-CD204D4DE7DD}"/>
              </a:ext>
            </a:extLst>
          </p:cNvPr>
          <p:cNvPicPr>
            <a:picLocks noGrp="1" noChangeAspect="1"/>
          </p:cNvPicPr>
          <p:nvPr>
            <p:ph sz="half" idx="1"/>
          </p:nvPr>
        </p:nvPicPr>
        <p:blipFill>
          <a:blip r:embed="rId2"/>
          <a:stretch>
            <a:fillRect/>
          </a:stretch>
        </p:blipFill>
        <p:spPr>
          <a:xfrm>
            <a:off x="838200" y="2240673"/>
            <a:ext cx="5181600" cy="3521242"/>
          </a:xfrm>
        </p:spPr>
      </p:pic>
      <p:pic>
        <p:nvPicPr>
          <p:cNvPr id="8" name="Content Placeholder 7">
            <a:extLst>
              <a:ext uri="{FF2B5EF4-FFF2-40B4-BE49-F238E27FC236}">
                <a16:creationId xmlns:a16="http://schemas.microsoft.com/office/drawing/2014/main" id="{D0CCA5C8-4708-0D45-8617-9E18B74C46A0}"/>
              </a:ext>
            </a:extLst>
          </p:cNvPr>
          <p:cNvPicPr>
            <a:picLocks noGrp="1" noChangeAspect="1"/>
          </p:cNvPicPr>
          <p:nvPr>
            <p:ph sz="half" idx="2"/>
          </p:nvPr>
        </p:nvPicPr>
        <p:blipFill>
          <a:blip r:embed="rId3"/>
          <a:stretch>
            <a:fillRect/>
          </a:stretch>
        </p:blipFill>
        <p:spPr>
          <a:xfrm>
            <a:off x="6172200" y="2544950"/>
            <a:ext cx="5181600" cy="2912687"/>
          </a:xfrm>
        </p:spPr>
      </p:pic>
    </p:spTree>
    <p:extLst>
      <p:ext uri="{BB962C8B-B14F-4D97-AF65-F5344CB8AC3E}">
        <p14:creationId xmlns:p14="http://schemas.microsoft.com/office/powerpoint/2010/main" val="2853966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BE48-A2D2-8145-A160-546CB4769CB1}"/>
              </a:ext>
            </a:extLst>
          </p:cNvPr>
          <p:cNvSpPr>
            <a:spLocks noGrp="1"/>
          </p:cNvSpPr>
          <p:nvPr>
            <p:ph type="title"/>
          </p:nvPr>
        </p:nvSpPr>
        <p:spPr/>
        <p:txBody>
          <a:bodyPr/>
          <a:lstStyle/>
          <a:p>
            <a:r>
              <a:rPr lang="en-US" dirty="0"/>
              <a:t>Proportion &gt;75% on pre and post</a:t>
            </a:r>
          </a:p>
        </p:txBody>
      </p:sp>
      <p:pic>
        <p:nvPicPr>
          <p:cNvPr id="6" name="Content Placeholder 5">
            <a:extLst>
              <a:ext uri="{FF2B5EF4-FFF2-40B4-BE49-F238E27FC236}">
                <a16:creationId xmlns:a16="http://schemas.microsoft.com/office/drawing/2014/main" id="{06E42AA3-92AC-254B-9FA2-6EE631E69F9C}"/>
              </a:ext>
            </a:extLst>
          </p:cNvPr>
          <p:cNvPicPr>
            <a:picLocks noGrp="1" noChangeAspect="1"/>
          </p:cNvPicPr>
          <p:nvPr>
            <p:ph sz="half" idx="1"/>
          </p:nvPr>
        </p:nvPicPr>
        <p:blipFill>
          <a:blip r:embed="rId2"/>
          <a:stretch>
            <a:fillRect/>
          </a:stretch>
        </p:blipFill>
        <p:spPr>
          <a:xfrm>
            <a:off x="838200" y="2390897"/>
            <a:ext cx="5181600" cy="3220793"/>
          </a:xfrm>
        </p:spPr>
      </p:pic>
      <p:pic>
        <p:nvPicPr>
          <p:cNvPr id="8" name="Content Placeholder 7">
            <a:extLst>
              <a:ext uri="{FF2B5EF4-FFF2-40B4-BE49-F238E27FC236}">
                <a16:creationId xmlns:a16="http://schemas.microsoft.com/office/drawing/2014/main" id="{EDB47C87-93D9-444A-8567-BC6D7A97DAF4}"/>
              </a:ext>
            </a:extLst>
          </p:cNvPr>
          <p:cNvPicPr>
            <a:picLocks noGrp="1" noChangeAspect="1"/>
          </p:cNvPicPr>
          <p:nvPr>
            <p:ph sz="half" idx="2"/>
          </p:nvPr>
        </p:nvPicPr>
        <p:blipFill>
          <a:blip r:embed="rId3"/>
          <a:stretch>
            <a:fillRect/>
          </a:stretch>
        </p:blipFill>
        <p:spPr>
          <a:xfrm>
            <a:off x="6172200" y="2421090"/>
            <a:ext cx="5181600" cy="3160408"/>
          </a:xfrm>
        </p:spPr>
      </p:pic>
      <p:sp>
        <p:nvSpPr>
          <p:cNvPr id="9" name="TextBox 8">
            <a:extLst>
              <a:ext uri="{FF2B5EF4-FFF2-40B4-BE49-F238E27FC236}">
                <a16:creationId xmlns:a16="http://schemas.microsoft.com/office/drawing/2014/main" id="{E81AE8D0-06AE-5E46-808B-0F2EDFD1924F}"/>
              </a:ext>
            </a:extLst>
          </p:cNvPr>
          <p:cNvSpPr txBox="1"/>
          <p:nvPr/>
        </p:nvSpPr>
        <p:spPr>
          <a:xfrm>
            <a:off x="464949" y="6137329"/>
            <a:ext cx="6761787" cy="369332"/>
          </a:xfrm>
          <a:prstGeom prst="rect">
            <a:avLst/>
          </a:prstGeom>
          <a:noFill/>
        </p:spPr>
        <p:txBody>
          <a:bodyPr wrap="none" rtlCol="0">
            <a:spAutoFit/>
          </a:bodyPr>
          <a:lstStyle/>
          <a:p>
            <a:r>
              <a:rPr lang="en-US" dirty="0"/>
              <a:t>Smaller standard errors on the pretest because of far less missing data.</a:t>
            </a:r>
          </a:p>
        </p:txBody>
      </p:sp>
    </p:spTree>
    <p:extLst>
      <p:ext uri="{BB962C8B-B14F-4D97-AF65-F5344CB8AC3E}">
        <p14:creationId xmlns:p14="http://schemas.microsoft.com/office/powerpoint/2010/main" val="2386377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4556-1C86-D446-8281-25A4000598D0}"/>
              </a:ext>
            </a:extLst>
          </p:cNvPr>
          <p:cNvSpPr>
            <a:spLocks noGrp="1"/>
          </p:cNvSpPr>
          <p:nvPr>
            <p:ph type="title"/>
          </p:nvPr>
        </p:nvSpPr>
        <p:spPr/>
        <p:txBody>
          <a:bodyPr/>
          <a:lstStyle/>
          <a:p>
            <a:r>
              <a:rPr lang="en-US" dirty="0"/>
              <a:t>Assumption Checking for pretest</a:t>
            </a:r>
          </a:p>
        </p:txBody>
      </p:sp>
      <p:pic>
        <p:nvPicPr>
          <p:cNvPr id="5" name="Picture 4">
            <a:extLst>
              <a:ext uri="{FF2B5EF4-FFF2-40B4-BE49-F238E27FC236}">
                <a16:creationId xmlns:a16="http://schemas.microsoft.com/office/drawing/2014/main" id="{5E1B2CD2-5AF4-CD49-8A97-04692B99CAAD}"/>
              </a:ext>
            </a:extLst>
          </p:cNvPr>
          <p:cNvPicPr>
            <a:picLocks noChangeAspect="1"/>
          </p:cNvPicPr>
          <p:nvPr/>
        </p:nvPicPr>
        <p:blipFill>
          <a:blip r:embed="rId2"/>
          <a:stretch>
            <a:fillRect/>
          </a:stretch>
        </p:blipFill>
        <p:spPr>
          <a:xfrm>
            <a:off x="7452195" y="1508965"/>
            <a:ext cx="3606619" cy="2165027"/>
          </a:xfrm>
          <a:prstGeom prst="rect">
            <a:avLst/>
          </a:prstGeom>
        </p:spPr>
      </p:pic>
      <p:pic>
        <p:nvPicPr>
          <p:cNvPr id="7" name="Picture 6">
            <a:extLst>
              <a:ext uri="{FF2B5EF4-FFF2-40B4-BE49-F238E27FC236}">
                <a16:creationId xmlns:a16="http://schemas.microsoft.com/office/drawing/2014/main" id="{ED718108-DD13-0E4A-B418-22D9F7B142B0}"/>
              </a:ext>
            </a:extLst>
          </p:cNvPr>
          <p:cNvPicPr>
            <a:picLocks noChangeAspect="1"/>
          </p:cNvPicPr>
          <p:nvPr/>
        </p:nvPicPr>
        <p:blipFill>
          <a:blip r:embed="rId3"/>
          <a:stretch>
            <a:fillRect/>
          </a:stretch>
        </p:blipFill>
        <p:spPr>
          <a:xfrm>
            <a:off x="3613660" y="1508965"/>
            <a:ext cx="3838535" cy="2165027"/>
          </a:xfrm>
          <a:prstGeom prst="rect">
            <a:avLst/>
          </a:prstGeom>
        </p:spPr>
      </p:pic>
      <p:pic>
        <p:nvPicPr>
          <p:cNvPr id="9" name="Picture 8">
            <a:extLst>
              <a:ext uri="{FF2B5EF4-FFF2-40B4-BE49-F238E27FC236}">
                <a16:creationId xmlns:a16="http://schemas.microsoft.com/office/drawing/2014/main" id="{DDB0C2B9-00C0-EE4A-BBD5-DD0023412271}"/>
              </a:ext>
            </a:extLst>
          </p:cNvPr>
          <p:cNvPicPr>
            <a:picLocks noChangeAspect="1"/>
          </p:cNvPicPr>
          <p:nvPr/>
        </p:nvPicPr>
        <p:blipFill>
          <a:blip r:embed="rId4"/>
          <a:stretch>
            <a:fillRect/>
          </a:stretch>
        </p:blipFill>
        <p:spPr>
          <a:xfrm>
            <a:off x="156275" y="1508965"/>
            <a:ext cx="3648279" cy="2165027"/>
          </a:xfrm>
          <a:prstGeom prst="rect">
            <a:avLst/>
          </a:prstGeom>
        </p:spPr>
      </p:pic>
      <p:sp>
        <p:nvSpPr>
          <p:cNvPr id="10" name="TextBox 9">
            <a:extLst>
              <a:ext uri="{FF2B5EF4-FFF2-40B4-BE49-F238E27FC236}">
                <a16:creationId xmlns:a16="http://schemas.microsoft.com/office/drawing/2014/main" id="{44CDF7E6-CFB2-D34B-98E3-3933D9807B58}"/>
              </a:ext>
            </a:extLst>
          </p:cNvPr>
          <p:cNvSpPr txBox="1"/>
          <p:nvPr/>
        </p:nvSpPr>
        <p:spPr>
          <a:xfrm>
            <a:off x="-433952" y="3691914"/>
            <a:ext cx="6335837" cy="369332"/>
          </a:xfrm>
          <a:prstGeom prst="rect">
            <a:avLst/>
          </a:prstGeom>
          <a:noFill/>
        </p:spPr>
        <p:txBody>
          <a:bodyPr wrap="none" rtlCol="0">
            <a:spAutoFit/>
          </a:bodyPr>
          <a:lstStyle/>
          <a:p>
            <a:r>
              <a:rPr lang="en-US" dirty="0"/>
              <a:t>No correlations between the residuals and the predictor variables.</a:t>
            </a:r>
          </a:p>
        </p:txBody>
      </p:sp>
      <p:sp>
        <p:nvSpPr>
          <p:cNvPr id="11" name="TextBox 10">
            <a:extLst>
              <a:ext uri="{FF2B5EF4-FFF2-40B4-BE49-F238E27FC236}">
                <a16:creationId xmlns:a16="http://schemas.microsoft.com/office/drawing/2014/main" id="{F4127C2B-12B2-9F46-A71F-4B118314E031}"/>
              </a:ext>
            </a:extLst>
          </p:cNvPr>
          <p:cNvSpPr txBox="1"/>
          <p:nvPr/>
        </p:nvSpPr>
        <p:spPr>
          <a:xfrm>
            <a:off x="0" y="4061246"/>
            <a:ext cx="9119458" cy="2308324"/>
          </a:xfrm>
          <a:prstGeom prst="rect">
            <a:avLst/>
          </a:prstGeom>
          <a:noFill/>
        </p:spPr>
        <p:txBody>
          <a:bodyPr wrap="square" rtlCol="0">
            <a:spAutoFit/>
          </a:bodyPr>
          <a:lstStyle/>
          <a:p>
            <a:r>
              <a:rPr lang="en-US" dirty="0"/>
              <a:t>﻿</a:t>
            </a:r>
            <a:r>
              <a:rPr lang="en-US" dirty="0">
                <a:solidFill>
                  <a:schemeClr val="accent1"/>
                </a:solidFill>
              </a:rPr>
              <a:t>A visual check of the three assumptions of HLM model 3 from the first MI dataset. (a) Assumption of linearity—A plot of residuals vs fitted values. A random distribution of sample points indicated the model met the assumption of linearity. (b) Assumption of homogeneity of variance—A boxplot of residuals by course. Consistent medians and interquartile ranges indicated the model met the assumption of homogeneity of variance. This assumption was further verified quantitatively using an ANOVA. (c) Assumption of normality—A quantile-quantile plot of the observed and expected values. The points falling close to the line indicated that the model met the assumption of normality.</a:t>
            </a:r>
          </a:p>
        </p:txBody>
      </p:sp>
      <p:sp>
        <p:nvSpPr>
          <p:cNvPr id="12" name="TextBox 11">
            <a:extLst>
              <a:ext uri="{FF2B5EF4-FFF2-40B4-BE49-F238E27FC236}">
                <a16:creationId xmlns:a16="http://schemas.microsoft.com/office/drawing/2014/main" id="{0DD80E16-5F07-B049-B228-36BE08D92130}"/>
              </a:ext>
            </a:extLst>
          </p:cNvPr>
          <p:cNvSpPr txBox="1"/>
          <p:nvPr/>
        </p:nvSpPr>
        <p:spPr>
          <a:xfrm>
            <a:off x="1121282" y="6264512"/>
            <a:ext cx="9561206" cy="2308324"/>
          </a:xfrm>
          <a:prstGeom prst="rect">
            <a:avLst/>
          </a:prstGeom>
          <a:noFill/>
        </p:spPr>
        <p:txBody>
          <a:bodyPr wrap="square" rtlCol="0">
            <a:spAutoFit/>
          </a:bodyPr>
          <a:lstStyle/>
          <a:p>
            <a:r>
              <a:rPr lang="en-US" dirty="0"/>
              <a:t>The negative curvature indicates a small left skew in the data. There are more far negative residuals than would be expected if they were normally distributed, though this skew looks relatively small in the </a:t>
            </a:r>
            <a:r>
              <a:rPr lang="en-US" dirty="0" err="1"/>
              <a:t>qqplot</a:t>
            </a:r>
            <a:r>
              <a:rPr lang="en-US" dirty="0"/>
              <a:t>. The residual is the difference between the observed value and the predicted value. This indicates that the model tends to slightly </a:t>
            </a:r>
            <a:r>
              <a:rPr lang="en-US" dirty="0" err="1"/>
              <a:t>underpredict</a:t>
            </a:r>
            <a:r>
              <a:rPr lang="en-US" dirty="0"/>
              <a:t> the observed </a:t>
            </a:r>
            <a:r>
              <a:rPr lang="en-US" dirty="0" err="1"/>
              <a:t>scores.This</a:t>
            </a:r>
            <a:r>
              <a:rPr lang="en-US" dirty="0"/>
              <a:t> likely occurs because the data, as shown in the violin plots tends to have a slight left (down) skew. Hence the model is overdriven by lower test scores. The effect of this small violation of the assumption will be larger for groups with higher predicted scores. This will have a conservative effect on our results as it will compress the differences across demographic groups. [Does this sound good?]</a:t>
            </a:r>
          </a:p>
        </p:txBody>
      </p:sp>
    </p:spTree>
    <p:extLst>
      <p:ext uri="{BB962C8B-B14F-4D97-AF65-F5344CB8AC3E}">
        <p14:creationId xmlns:p14="http://schemas.microsoft.com/office/powerpoint/2010/main" val="3381655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4556-1C86-D446-8281-25A4000598D0}"/>
              </a:ext>
            </a:extLst>
          </p:cNvPr>
          <p:cNvSpPr>
            <a:spLocks noGrp="1"/>
          </p:cNvSpPr>
          <p:nvPr>
            <p:ph type="title"/>
          </p:nvPr>
        </p:nvSpPr>
        <p:spPr/>
        <p:txBody>
          <a:bodyPr/>
          <a:lstStyle/>
          <a:p>
            <a:r>
              <a:rPr lang="en-US" dirty="0"/>
              <a:t>Assumption Checking for posttest</a:t>
            </a:r>
          </a:p>
        </p:txBody>
      </p:sp>
      <p:sp>
        <p:nvSpPr>
          <p:cNvPr id="10" name="TextBox 9">
            <a:extLst>
              <a:ext uri="{FF2B5EF4-FFF2-40B4-BE49-F238E27FC236}">
                <a16:creationId xmlns:a16="http://schemas.microsoft.com/office/drawing/2014/main" id="{44CDF7E6-CFB2-D34B-98E3-3933D9807B58}"/>
              </a:ext>
            </a:extLst>
          </p:cNvPr>
          <p:cNvSpPr txBox="1"/>
          <p:nvPr/>
        </p:nvSpPr>
        <p:spPr>
          <a:xfrm>
            <a:off x="-433952" y="3691914"/>
            <a:ext cx="6335837" cy="369332"/>
          </a:xfrm>
          <a:prstGeom prst="rect">
            <a:avLst/>
          </a:prstGeom>
          <a:noFill/>
        </p:spPr>
        <p:txBody>
          <a:bodyPr wrap="none" rtlCol="0">
            <a:spAutoFit/>
          </a:bodyPr>
          <a:lstStyle/>
          <a:p>
            <a:r>
              <a:rPr lang="en-US" dirty="0"/>
              <a:t>No correlations between the residuals and the predictor variables.</a:t>
            </a:r>
          </a:p>
        </p:txBody>
      </p:sp>
      <p:sp>
        <p:nvSpPr>
          <p:cNvPr id="11" name="TextBox 10">
            <a:extLst>
              <a:ext uri="{FF2B5EF4-FFF2-40B4-BE49-F238E27FC236}">
                <a16:creationId xmlns:a16="http://schemas.microsoft.com/office/drawing/2014/main" id="{F4127C2B-12B2-9F46-A71F-4B118314E031}"/>
              </a:ext>
            </a:extLst>
          </p:cNvPr>
          <p:cNvSpPr txBox="1"/>
          <p:nvPr/>
        </p:nvSpPr>
        <p:spPr>
          <a:xfrm>
            <a:off x="0" y="4061246"/>
            <a:ext cx="9119458" cy="2308324"/>
          </a:xfrm>
          <a:prstGeom prst="rect">
            <a:avLst/>
          </a:prstGeom>
          <a:noFill/>
        </p:spPr>
        <p:txBody>
          <a:bodyPr wrap="square" rtlCol="0">
            <a:spAutoFit/>
          </a:bodyPr>
          <a:lstStyle/>
          <a:p>
            <a:r>
              <a:rPr lang="en-US" dirty="0"/>
              <a:t>﻿</a:t>
            </a:r>
            <a:r>
              <a:rPr lang="en-US" dirty="0">
                <a:solidFill>
                  <a:schemeClr val="accent1"/>
                </a:solidFill>
              </a:rPr>
              <a:t>A visual check of the three assumptions of HLM model 3 from the first MI dataset. (a) Assumption of linearity—A plot of residuals vs fitted values. A random distribution of sample points indicated the model met the assumption of linearity. (b) Assumption of homogeneity of variance—A boxplot of residuals by course. Consistent medians and interquartile ranges indicated the model met the assumption of homogeneity of variance. This assumption was further verified quantitatively using an ANOVA. (c) Assumption of normality—A quantile-quantile plot of the observed and expected values. The points falling close to the line indicated that the model met the assumption of normality.</a:t>
            </a:r>
          </a:p>
        </p:txBody>
      </p:sp>
      <p:sp>
        <p:nvSpPr>
          <p:cNvPr id="12" name="TextBox 11">
            <a:extLst>
              <a:ext uri="{FF2B5EF4-FFF2-40B4-BE49-F238E27FC236}">
                <a16:creationId xmlns:a16="http://schemas.microsoft.com/office/drawing/2014/main" id="{0DD80E16-5F07-B049-B228-36BE08D92130}"/>
              </a:ext>
            </a:extLst>
          </p:cNvPr>
          <p:cNvSpPr txBox="1"/>
          <p:nvPr/>
        </p:nvSpPr>
        <p:spPr>
          <a:xfrm>
            <a:off x="1121282" y="6540284"/>
            <a:ext cx="9561206" cy="2308324"/>
          </a:xfrm>
          <a:prstGeom prst="rect">
            <a:avLst/>
          </a:prstGeom>
          <a:noFill/>
        </p:spPr>
        <p:txBody>
          <a:bodyPr wrap="square" rtlCol="0">
            <a:spAutoFit/>
          </a:bodyPr>
          <a:lstStyle/>
          <a:p>
            <a:r>
              <a:rPr lang="en-US" dirty="0"/>
              <a:t>The negative curvature indicates a small left skew in the data. There are more far negative residuals than would be expected if they were normally distributed, though this skew looks relatively small in the </a:t>
            </a:r>
            <a:r>
              <a:rPr lang="en-US" dirty="0" err="1"/>
              <a:t>qqplot</a:t>
            </a:r>
            <a:r>
              <a:rPr lang="en-US" dirty="0"/>
              <a:t>. The residual is the difference between the observed value and the predicted value. This indicates that the model tends to slightly </a:t>
            </a:r>
            <a:r>
              <a:rPr lang="en-US" dirty="0" err="1"/>
              <a:t>underpredict</a:t>
            </a:r>
            <a:r>
              <a:rPr lang="en-US" dirty="0"/>
              <a:t> the observed </a:t>
            </a:r>
            <a:r>
              <a:rPr lang="en-US" dirty="0" err="1"/>
              <a:t>scores.This</a:t>
            </a:r>
            <a:r>
              <a:rPr lang="en-US" dirty="0"/>
              <a:t> likely occurs because the data, as shown in the violin plots tends to have a slight left (down) skew. Hence the model is overdriven by lower test scores. The effect of this small violation of the assumption will be larger for groups with higher predicted scores. This will have a conservative effect on our results as it will compress the differences across demographic groups. [Does this sound good?]</a:t>
            </a:r>
          </a:p>
        </p:txBody>
      </p:sp>
      <p:pic>
        <p:nvPicPr>
          <p:cNvPr id="4" name="Picture 3">
            <a:extLst>
              <a:ext uri="{FF2B5EF4-FFF2-40B4-BE49-F238E27FC236}">
                <a16:creationId xmlns:a16="http://schemas.microsoft.com/office/drawing/2014/main" id="{8232FB71-63CE-1C48-AA93-9BE0FF8BFD19}"/>
              </a:ext>
            </a:extLst>
          </p:cNvPr>
          <p:cNvPicPr>
            <a:picLocks noChangeAspect="1"/>
          </p:cNvPicPr>
          <p:nvPr/>
        </p:nvPicPr>
        <p:blipFill>
          <a:blip r:embed="rId2"/>
          <a:stretch>
            <a:fillRect/>
          </a:stretch>
        </p:blipFill>
        <p:spPr>
          <a:xfrm>
            <a:off x="8369085" y="1230678"/>
            <a:ext cx="3839636" cy="2258609"/>
          </a:xfrm>
          <a:prstGeom prst="rect">
            <a:avLst/>
          </a:prstGeom>
        </p:spPr>
      </p:pic>
      <p:pic>
        <p:nvPicPr>
          <p:cNvPr id="8" name="Picture 7">
            <a:extLst>
              <a:ext uri="{FF2B5EF4-FFF2-40B4-BE49-F238E27FC236}">
                <a16:creationId xmlns:a16="http://schemas.microsoft.com/office/drawing/2014/main" id="{287DB67B-FF2B-6946-A135-D85C7E9B3E6E}"/>
              </a:ext>
            </a:extLst>
          </p:cNvPr>
          <p:cNvPicPr>
            <a:picLocks noChangeAspect="1"/>
          </p:cNvPicPr>
          <p:nvPr/>
        </p:nvPicPr>
        <p:blipFill>
          <a:blip r:embed="rId3"/>
          <a:stretch>
            <a:fillRect/>
          </a:stretch>
        </p:blipFill>
        <p:spPr>
          <a:xfrm>
            <a:off x="4345552" y="1230678"/>
            <a:ext cx="4023533" cy="2258609"/>
          </a:xfrm>
          <a:prstGeom prst="rect">
            <a:avLst/>
          </a:prstGeom>
        </p:spPr>
      </p:pic>
      <p:pic>
        <p:nvPicPr>
          <p:cNvPr id="14" name="Picture 13">
            <a:extLst>
              <a:ext uri="{FF2B5EF4-FFF2-40B4-BE49-F238E27FC236}">
                <a16:creationId xmlns:a16="http://schemas.microsoft.com/office/drawing/2014/main" id="{0E4B099B-E8FA-C94A-85B9-E64D935B1DB8}"/>
              </a:ext>
            </a:extLst>
          </p:cNvPr>
          <p:cNvPicPr>
            <a:picLocks noChangeAspect="1"/>
          </p:cNvPicPr>
          <p:nvPr/>
        </p:nvPicPr>
        <p:blipFill>
          <a:blip r:embed="rId4"/>
          <a:stretch>
            <a:fillRect/>
          </a:stretch>
        </p:blipFill>
        <p:spPr>
          <a:xfrm>
            <a:off x="356461" y="1233967"/>
            <a:ext cx="3766166" cy="2255320"/>
          </a:xfrm>
          <a:prstGeom prst="rect">
            <a:avLst/>
          </a:prstGeom>
        </p:spPr>
      </p:pic>
    </p:spTree>
    <p:extLst>
      <p:ext uri="{BB962C8B-B14F-4D97-AF65-F5344CB8AC3E}">
        <p14:creationId xmlns:p14="http://schemas.microsoft.com/office/powerpoint/2010/main" val="3265306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3B28-1350-7643-8FB2-338784B783D2}"/>
              </a:ext>
            </a:extLst>
          </p:cNvPr>
          <p:cNvSpPr>
            <a:spLocks noGrp="1"/>
          </p:cNvSpPr>
          <p:nvPr>
            <p:ph type="ctrTitle"/>
          </p:nvPr>
        </p:nvSpPr>
        <p:spPr/>
        <p:txBody>
          <a:bodyPr/>
          <a:lstStyle/>
          <a:p>
            <a:r>
              <a:rPr lang="en-US" dirty="0"/>
              <a:t>Results for Algebra Based Courses</a:t>
            </a:r>
          </a:p>
        </p:txBody>
      </p:sp>
      <p:sp>
        <p:nvSpPr>
          <p:cNvPr id="3" name="Subtitle 2">
            <a:extLst>
              <a:ext uri="{FF2B5EF4-FFF2-40B4-BE49-F238E27FC236}">
                <a16:creationId xmlns:a16="http://schemas.microsoft.com/office/drawing/2014/main" id="{AB1CF40F-DC68-A142-8907-70A18362BCF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684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4863-AB32-F940-ABA1-C92A81A3D810}"/>
              </a:ext>
            </a:extLst>
          </p:cNvPr>
          <p:cNvSpPr>
            <a:spLocks noGrp="1"/>
          </p:cNvSpPr>
          <p:nvPr>
            <p:ph type="title"/>
          </p:nvPr>
        </p:nvSpPr>
        <p:spPr/>
        <p:txBody>
          <a:bodyPr/>
          <a:lstStyle/>
          <a:p>
            <a:r>
              <a:rPr lang="en-US" dirty="0"/>
              <a:t>Descriptive Statistics</a:t>
            </a:r>
          </a:p>
        </p:txBody>
      </p:sp>
      <p:sp>
        <p:nvSpPr>
          <p:cNvPr id="6" name="TextBox 5">
            <a:extLst>
              <a:ext uri="{FF2B5EF4-FFF2-40B4-BE49-F238E27FC236}">
                <a16:creationId xmlns:a16="http://schemas.microsoft.com/office/drawing/2014/main" id="{0D5B4763-7660-714C-A973-C9A56BD193C0}"/>
              </a:ext>
            </a:extLst>
          </p:cNvPr>
          <p:cNvSpPr txBox="1"/>
          <p:nvPr/>
        </p:nvSpPr>
        <p:spPr>
          <a:xfrm>
            <a:off x="8880528" y="6176963"/>
            <a:ext cx="2626104" cy="369332"/>
          </a:xfrm>
          <a:prstGeom prst="rect">
            <a:avLst/>
          </a:prstGeom>
          <a:noFill/>
        </p:spPr>
        <p:txBody>
          <a:bodyPr wrap="none" rtlCol="0">
            <a:spAutoFit/>
          </a:bodyPr>
          <a:lstStyle/>
          <a:p>
            <a:r>
              <a:rPr lang="en-US" dirty="0"/>
              <a:t>Need to fix </a:t>
            </a:r>
            <a:r>
              <a:rPr lang="en-US" dirty="0" err="1"/>
              <a:t>WhiteHispanic</a:t>
            </a:r>
            <a:endParaRPr lang="en-US" dirty="0"/>
          </a:p>
        </p:txBody>
      </p:sp>
      <p:pic>
        <p:nvPicPr>
          <p:cNvPr id="8" name="Content Placeholder 7">
            <a:extLst>
              <a:ext uri="{FF2B5EF4-FFF2-40B4-BE49-F238E27FC236}">
                <a16:creationId xmlns:a16="http://schemas.microsoft.com/office/drawing/2014/main" id="{273262E6-191A-EE4C-9813-BDD76248BAAD}"/>
              </a:ext>
            </a:extLst>
          </p:cNvPr>
          <p:cNvPicPr>
            <a:picLocks noGrp="1" noChangeAspect="1"/>
          </p:cNvPicPr>
          <p:nvPr>
            <p:ph idx="1"/>
          </p:nvPr>
        </p:nvPicPr>
        <p:blipFill>
          <a:blip r:embed="rId2"/>
          <a:stretch>
            <a:fillRect/>
          </a:stretch>
        </p:blipFill>
        <p:spPr>
          <a:xfrm>
            <a:off x="2454345" y="1825625"/>
            <a:ext cx="7283310" cy="4351338"/>
          </a:xfrm>
        </p:spPr>
      </p:pic>
      <p:cxnSp>
        <p:nvCxnSpPr>
          <p:cNvPr id="10" name="Straight Connector 9">
            <a:extLst>
              <a:ext uri="{FF2B5EF4-FFF2-40B4-BE49-F238E27FC236}">
                <a16:creationId xmlns:a16="http://schemas.microsoft.com/office/drawing/2014/main" id="{C68A2540-AA2B-4845-B2C3-CED02E75D15F}"/>
              </a:ext>
            </a:extLst>
          </p:cNvPr>
          <p:cNvCxnSpPr>
            <a:cxnSpLocks/>
          </p:cNvCxnSpPr>
          <p:nvPr/>
        </p:nvCxnSpPr>
        <p:spPr>
          <a:xfrm>
            <a:off x="838200" y="2944678"/>
            <a:ext cx="1129826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529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2795-2073-8148-9920-F2D6DAAFF163}"/>
              </a:ext>
            </a:extLst>
          </p:cNvPr>
          <p:cNvSpPr>
            <a:spLocks noGrp="1"/>
          </p:cNvSpPr>
          <p:nvPr>
            <p:ph type="title"/>
          </p:nvPr>
        </p:nvSpPr>
        <p:spPr/>
        <p:txBody>
          <a:bodyPr/>
          <a:lstStyle/>
          <a:p>
            <a:r>
              <a:rPr lang="en-US" dirty="0"/>
              <a:t>Descriptive statistics tables</a:t>
            </a:r>
          </a:p>
        </p:txBody>
      </p:sp>
      <p:sp>
        <p:nvSpPr>
          <p:cNvPr id="3" name="Content Placeholder 2">
            <a:extLst>
              <a:ext uri="{FF2B5EF4-FFF2-40B4-BE49-F238E27FC236}">
                <a16:creationId xmlns:a16="http://schemas.microsoft.com/office/drawing/2014/main" id="{B53EBC6F-D6DB-444B-B65B-F30892E131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5933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895D5-BCD3-2146-94B5-1E1F2D5116DC}"/>
              </a:ext>
            </a:extLst>
          </p:cNvPr>
          <p:cNvSpPr>
            <a:spLocks noGrp="1"/>
          </p:cNvSpPr>
          <p:nvPr>
            <p:ph type="title"/>
          </p:nvPr>
        </p:nvSpPr>
        <p:spPr/>
        <p:txBody>
          <a:bodyPr/>
          <a:lstStyle/>
          <a:p>
            <a:r>
              <a:rPr lang="en-US" dirty="0"/>
              <a:t>Models</a:t>
            </a:r>
          </a:p>
        </p:txBody>
      </p:sp>
      <p:sp>
        <p:nvSpPr>
          <p:cNvPr id="7" name="TextBox 6">
            <a:extLst>
              <a:ext uri="{FF2B5EF4-FFF2-40B4-BE49-F238E27FC236}">
                <a16:creationId xmlns:a16="http://schemas.microsoft.com/office/drawing/2014/main" id="{BF3A609E-EA7D-C54A-BC22-1BD6F5E38EAD}"/>
              </a:ext>
            </a:extLst>
          </p:cNvPr>
          <p:cNvSpPr txBox="1"/>
          <p:nvPr/>
        </p:nvSpPr>
        <p:spPr>
          <a:xfrm>
            <a:off x="7485681" y="1650360"/>
            <a:ext cx="584647" cy="369332"/>
          </a:xfrm>
          <a:prstGeom prst="rect">
            <a:avLst/>
          </a:prstGeom>
          <a:noFill/>
        </p:spPr>
        <p:txBody>
          <a:bodyPr wrap="none" rtlCol="0">
            <a:spAutoFit/>
          </a:bodyPr>
          <a:lstStyle/>
          <a:p>
            <a:r>
              <a:rPr lang="en-US" dirty="0"/>
              <a:t>Post</a:t>
            </a:r>
          </a:p>
        </p:txBody>
      </p:sp>
      <p:sp>
        <p:nvSpPr>
          <p:cNvPr id="10" name="TextBox 9">
            <a:extLst>
              <a:ext uri="{FF2B5EF4-FFF2-40B4-BE49-F238E27FC236}">
                <a16:creationId xmlns:a16="http://schemas.microsoft.com/office/drawing/2014/main" id="{79E4EED3-AF44-5D40-AEE0-1C44D3CA7311}"/>
              </a:ext>
            </a:extLst>
          </p:cNvPr>
          <p:cNvSpPr txBox="1"/>
          <p:nvPr/>
        </p:nvSpPr>
        <p:spPr>
          <a:xfrm>
            <a:off x="1100379" y="1650360"/>
            <a:ext cx="495841" cy="369332"/>
          </a:xfrm>
          <a:prstGeom prst="rect">
            <a:avLst/>
          </a:prstGeom>
          <a:noFill/>
        </p:spPr>
        <p:txBody>
          <a:bodyPr wrap="none" rtlCol="0">
            <a:spAutoFit/>
          </a:bodyPr>
          <a:lstStyle/>
          <a:p>
            <a:r>
              <a:rPr lang="en-US" dirty="0"/>
              <a:t>Pre</a:t>
            </a:r>
          </a:p>
        </p:txBody>
      </p:sp>
      <p:pic>
        <p:nvPicPr>
          <p:cNvPr id="14" name="Picture 13">
            <a:extLst>
              <a:ext uri="{FF2B5EF4-FFF2-40B4-BE49-F238E27FC236}">
                <a16:creationId xmlns:a16="http://schemas.microsoft.com/office/drawing/2014/main" id="{DBE5035B-1090-CB4B-8FED-8AFDEF626060}"/>
              </a:ext>
            </a:extLst>
          </p:cNvPr>
          <p:cNvPicPr>
            <a:picLocks noChangeAspect="1"/>
          </p:cNvPicPr>
          <p:nvPr/>
        </p:nvPicPr>
        <p:blipFill>
          <a:blip r:embed="rId2"/>
          <a:stretch>
            <a:fillRect/>
          </a:stretch>
        </p:blipFill>
        <p:spPr>
          <a:xfrm>
            <a:off x="6096000" y="2444906"/>
            <a:ext cx="5456701" cy="3306843"/>
          </a:xfrm>
          <a:prstGeom prst="rect">
            <a:avLst/>
          </a:prstGeom>
        </p:spPr>
      </p:pic>
      <p:pic>
        <p:nvPicPr>
          <p:cNvPr id="22" name="Content Placeholder 21">
            <a:extLst>
              <a:ext uri="{FF2B5EF4-FFF2-40B4-BE49-F238E27FC236}">
                <a16:creationId xmlns:a16="http://schemas.microsoft.com/office/drawing/2014/main" id="{BA1EFEFF-A403-0E4E-AEE8-BD7002EBB954}"/>
              </a:ext>
            </a:extLst>
          </p:cNvPr>
          <p:cNvPicPr>
            <a:picLocks noGrp="1" noChangeAspect="1"/>
          </p:cNvPicPr>
          <p:nvPr>
            <p:ph sz="half" idx="2"/>
          </p:nvPr>
        </p:nvPicPr>
        <p:blipFill>
          <a:blip r:embed="rId3"/>
          <a:stretch>
            <a:fillRect/>
          </a:stretch>
        </p:blipFill>
        <p:spPr>
          <a:xfrm>
            <a:off x="914400" y="2860540"/>
            <a:ext cx="5181600" cy="2786332"/>
          </a:xfrm>
        </p:spPr>
      </p:pic>
    </p:spTree>
    <p:extLst>
      <p:ext uri="{BB962C8B-B14F-4D97-AF65-F5344CB8AC3E}">
        <p14:creationId xmlns:p14="http://schemas.microsoft.com/office/powerpoint/2010/main" val="4061157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E9A90F-FC6D-E145-BB0F-27746C473608}"/>
              </a:ext>
            </a:extLst>
          </p:cNvPr>
          <p:cNvSpPr txBox="1"/>
          <p:nvPr/>
        </p:nvSpPr>
        <p:spPr>
          <a:xfrm>
            <a:off x="897617" y="-561728"/>
            <a:ext cx="900952" cy="369332"/>
          </a:xfrm>
          <a:prstGeom prst="rect">
            <a:avLst/>
          </a:prstGeom>
          <a:noFill/>
        </p:spPr>
        <p:txBody>
          <a:bodyPr wrap="none" rtlCol="0">
            <a:spAutoFit/>
          </a:bodyPr>
          <a:lstStyle/>
          <a:p>
            <a:r>
              <a:rPr lang="en-US" dirty="0"/>
              <a:t>Algebra</a:t>
            </a:r>
          </a:p>
        </p:txBody>
      </p:sp>
      <p:grpSp>
        <p:nvGrpSpPr>
          <p:cNvPr id="42" name="Group 41">
            <a:extLst>
              <a:ext uri="{FF2B5EF4-FFF2-40B4-BE49-F238E27FC236}">
                <a16:creationId xmlns:a16="http://schemas.microsoft.com/office/drawing/2014/main" id="{67CB2C91-0688-8043-972A-9AF0AF63DD32}"/>
              </a:ext>
            </a:extLst>
          </p:cNvPr>
          <p:cNvGrpSpPr/>
          <p:nvPr/>
        </p:nvGrpSpPr>
        <p:grpSpPr>
          <a:xfrm>
            <a:off x="0" y="297493"/>
            <a:ext cx="12192000" cy="4991783"/>
            <a:chOff x="0" y="297493"/>
            <a:chExt cx="12192000" cy="4991783"/>
          </a:xfrm>
        </p:grpSpPr>
        <p:pic>
          <p:nvPicPr>
            <p:cNvPr id="10" name="Picture 9">
              <a:extLst>
                <a:ext uri="{FF2B5EF4-FFF2-40B4-BE49-F238E27FC236}">
                  <a16:creationId xmlns:a16="http://schemas.microsoft.com/office/drawing/2014/main" id="{7EB94345-8645-8A47-AFC9-989AED31F6E9}"/>
                </a:ext>
              </a:extLst>
            </p:cNvPr>
            <p:cNvPicPr>
              <a:picLocks noChangeAspect="1"/>
            </p:cNvPicPr>
            <p:nvPr/>
          </p:nvPicPr>
          <p:blipFill rotWithShape="1">
            <a:blip r:embed="rId2"/>
            <a:srcRect b="31355"/>
            <a:stretch/>
          </p:blipFill>
          <p:spPr>
            <a:xfrm>
              <a:off x="0" y="297493"/>
              <a:ext cx="12192000" cy="4299221"/>
            </a:xfrm>
            <a:prstGeom prst="rect">
              <a:avLst/>
            </a:prstGeom>
          </p:spPr>
        </p:pic>
        <p:cxnSp>
          <p:nvCxnSpPr>
            <p:cNvPr id="11" name="Straight Connector 10">
              <a:extLst>
                <a:ext uri="{FF2B5EF4-FFF2-40B4-BE49-F238E27FC236}">
                  <a16:creationId xmlns:a16="http://schemas.microsoft.com/office/drawing/2014/main" id="{4492B8E1-354A-3D47-80BA-7F119153823D}"/>
                </a:ext>
              </a:extLst>
            </p:cNvPr>
            <p:cNvCxnSpPr>
              <a:cxnSpLocks/>
            </p:cNvCxnSpPr>
            <p:nvPr/>
          </p:nvCxnSpPr>
          <p:spPr>
            <a:xfrm>
              <a:off x="1594907" y="3035300"/>
              <a:ext cx="739516" cy="628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3AA224-11C2-AD4C-8557-453497C76D83}"/>
                </a:ext>
              </a:extLst>
            </p:cNvPr>
            <p:cNvCxnSpPr>
              <a:cxnSpLocks/>
            </p:cNvCxnSpPr>
            <p:nvPr/>
          </p:nvCxnSpPr>
          <p:spPr>
            <a:xfrm flipV="1">
              <a:off x="1964665" y="1971413"/>
              <a:ext cx="728765" cy="175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5A096-6EBD-CD40-A13F-ED3DC91B9FAB}"/>
                </a:ext>
              </a:extLst>
            </p:cNvPr>
            <p:cNvCxnSpPr>
              <a:cxnSpLocks/>
            </p:cNvCxnSpPr>
            <p:nvPr/>
          </p:nvCxnSpPr>
          <p:spPr>
            <a:xfrm flipV="1">
              <a:off x="3252576" y="1945794"/>
              <a:ext cx="747924" cy="440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3722D7-6FC0-1B46-8156-5DA9230BE383}"/>
                </a:ext>
              </a:extLst>
            </p:cNvPr>
            <p:cNvCxnSpPr>
              <a:cxnSpLocks/>
            </p:cNvCxnSpPr>
            <p:nvPr/>
          </p:nvCxnSpPr>
          <p:spPr>
            <a:xfrm>
              <a:off x="3626537" y="1971413"/>
              <a:ext cx="749808" cy="2134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89D656-1F72-5E4B-B4B9-93D4C0DC8878}"/>
                </a:ext>
              </a:extLst>
            </p:cNvPr>
            <p:cNvCxnSpPr>
              <a:cxnSpLocks/>
            </p:cNvCxnSpPr>
            <p:nvPr/>
          </p:nvCxnSpPr>
          <p:spPr>
            <a:xfrm flipV="1">
              <a:off x="4916564" y="2373304"/>
              <a:ext cx="749854" cy="27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880504-D0E0-CA41-97A2-2E39D7DA1E16}"/>
                </a:ext>
              </a:extLst>
            </p:cNvPr>
            <p:cNvCxnSpPr>
              <a:cxnSpLocks/>
            </p:cNvCxnSpPr>
            <p:nvPr/>
          </p:nvCxnSpPr>
          <p:spPr>
            <a:xfrm flipV="1">
              <a:off x="5291491" y="1854200"/>
              <a:ext cx="740664" cy="91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1D2AE8-52D5-5445-813D-BD7FAC2E31BF}"/>
                </a:ext>
              </a:extLst>
            </p:cNvPr>
            <p:cNvCxnSpPr>
              <a:cxnSpLocks/>
            </p:cNvCxnSpPr>
            <p:nvPr/>
          </p:nvCxnSpPr>
          <p:spPr>
            <a:xfrm>
              <a:off x="6579053" y="2466262"/>
              <a:ext cx="748847" cy="800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C5243-FAE9-A74B-9D2E-C308498E5B35}"/>
                </a:ext>
              </a:extLst>
            </p:cNvPr>
            <p:cNvCxnSpPr>
              <a:cxnSpLocks/>
            </p:cNvCxnSpPr>
            <p:nvPr/>
          </p:nvCxnSpPr>
          <p:spPr>
            <a:xfrm>
              <a:off x="6953476" y="1505646"/>
              <a:ext cx="749074" cy="6303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6AD1DB-603E-5244-84F9-EFB70B4F0D99}"/>
                </a:ext>
              </a:extLst>
            </p:cNvPr>
            <p:cNvCxnSpPr>
              <a:cxnSpLocks/>
            </p:cNvCxnSpPr>
            <p:nvPr/>
          </p:nvCxnSpPr>
          <p:spPr>
            <a:xfrm>
              <a:off x="8239675" y="1784631"/>
              <a:ext cx="749808" cy="3152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719F93-9D5F-744F-9489-82275FD217AF}"/>
                </a:ext>
              </a:extLst>
            </p:cNvPr>
            <p:cNvCxnSpPr>
              <a:cxnSpLocks/>
            </p:cNvCxnSpPr>
            <p:nvPr/>
          </p:nvCxnSpPr>
          <p:spPr>
            <a:xfrm flipV="1">
              <a:off x="8614579" y="882650"/>
              <a:ext cx="745321" cy="1188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3C99C50-24D2-B941-B754-9E690576BDD5}"/>
                </a:ext>
              </a:extLst>
            </p:cNvPr>
            <p:cNvCxnSpPr>
              <a:cxnSpLocks/>
            </p:cNvCxnSpPr>
            <p:nvPr/>
          </p:nvCxnSpPr>
          <p:spPr>
            <a:xfrm>
              <a:off x="2858591" y="331349"/>
              <a:ext cx="0" cy="40393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11711CA-A7FD-A74B-8654-3D29D7EFD539}"/>
                </a:ext>
              </a:extLst>
            </p:cNvPr>
            <p:cNvCxnSpPr>
              <a:cxnSpLocks/>
            </p:cNvCxnSpPr>
            <p:nvPr/>
          </p:nvCxnSpPr>
          <p:spPr>
            <a:xfrm>
              <a:off x="4642999" y="331349"/>
              <a:ext cx="0" cy="40393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1B3F6CA-45E9-F94C-87AA-9557FFD86270}"/>
                </a:ext>
              </a:extLst>
            </p:cNvPr>
            <p:cNvCxnSpPr>
              <a:cxnSpLocks/>
            </p:cNvCxnSpPr>
            <p:nvPr/>
          </p:nvCxnSpPr>
          <p:spPr>
            <a:xfrm>
              <a:off x="6311942" y="327811"/>
              <a:ext cx="0" cy="40393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BF6483A-1A38-3840-9042-B6CEB4E947F7}"/>
                </a:ext>
              </a:extLst>
            </p:cNvPr>
            <p:cNvCxnSpPr>
              <a:cxnSpLocks/>
            </p:cNvCxnSpPr>
            <p:nvPr/>
          </p:nvCxnSpPr>
          <p:spPr>
            <a:xfrm>
              <a:off x="7982050" y="327811"/>
              <a:ext cx="0" cy="40393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9A0FF01-8DDD-5F41-932F-333CA4E36A34}"/>
                </a:ext>
              </a:extLst>
            </p:cNvPr>
            <p:cNvSpPr txBox="1"/>
            <p:nvPr/>
          </p:nvSpPr>
          <p:spPr>
            <a:xfrm>
              <a:off x="1143001" y="4475668"/>
              <a:ext cx="171559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Black</a:t>
              </a:r>
            </a:p>
          </p:txBody>
        </p:sp>
        <p:sp>
          <p:nvSpPr>
            <p:cNvPr id="26" name="TextBox 25">
              <a:extLst>
                <a:ext uri="{FF2B5EF4-FFF2-40B4-BE49-F238E27FC236}">
                  <a16:creationId xmlns:a16="http://schemas.microsoft.com/office/drawing/2014/main" id="{D17FF193-733D-E249-BD73-37E4AA66F244}"/>
                </a:ext>
              </a:extLst>
            </p:cNvPr>
            <p:cNvSpPr txBox="1"/>
            <p:nvPr/>
          </p:nvSpPr>
          <p:spPr>
            <a:xfrm>
              <a:off x="2858591" y="4471333"/>
              <a:ext cx="1746307"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Hispanic</a:t>
              </a:r>
            </a:p>
          </p:txBody>
        </p:sp>
        <p:sp>
          <p:nvSpPr>
            <p:cNvPr id="27" name="TextBox 26">
              <a:extLst>
                <a:ext uri="{FF2B5EF4-FFF2-40B4-BE49-F238E27FC236}">
                  <a16:creationId xmlns:a16="http://schemas.microsoft.com/office/drawing/2014/main" id="{97488DEE-74A1-444C-8D29-9BC318D838B5}"/>
                </a:ext>
              </a:extLst>
            </p:cNvPr>
            <p:cNvSpPr txBox="1"/>
            <p:nvPr/>
          </p:nvSpPr>
          <p:spPr>
            <a:xfrm>
              <a:off x="4604898" y="4458279"/>
              <a:ext cx="171559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White</a:t>
              </a:r>
            </a:p>
            <a:p>
              <a:pPr algn="ctr"/>
              <a:r>
                <a:rPr lang="en-US" sz="2400" dirty="0">
                  <a:latin typeface="Arial" panose="020B0604020202020204" pitchFamily="34" charset="0"/>
                  <a:cs typeface="Arial" panose="020B0604020202020204" pitchFamily="34" charset="0"/>
                </a:rPr>
                <a:t>Hispanic</a:t>
              </a:r>
            </a:p>
          </p:txBody>
        </p:sp>
        <p:sp>
          <p:nvSpPr>
            <p:cNvPr id="29" name="TextBox 28">
              <a:extLst>
                <a:ext uri="{FF2B5EF4-FFF2-40B4-BE49-F238E27FC236}">
                  <a16:creationId xmlns:a16="http://schemas.microsoft.com/office/drawing/2014/main" id="{06FF5B0C-45CA-4940-91B4-FB53DA953DEE}"/>
                </a:ext>
              </a:extLst>
            </p:cNvPr>
            <p:cNvSpPr txBox="1"/>
            <p:nvPr/>
          </p:nvSpPr>
          <p:spPr>
            <a:xfrm>
              <a:off x="6320488" y="4497326"/>
              <a:ext cx="1746307"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Asian</a:t>
              </a:r>
            </a:p>
          </p:txBody>
        </p:sp>
        <p:sp>
          <p:nvSpPr>
            <p:cNvPr id="31" name="TextBox 30">
              <a:extLst>
                <a:ext uri="{FF2B5EF4-FFF2-40B4-BE49-F238E27FC236}">
                  <a16:creationId xmlns:a16="http://schemas.microsoft.com/office/drawing/2014/main" id="{A24334F8-5C50-B04F-92BC-A4E5EDA1B7F2}"/>
                </a:ext>
              </a:extLst>
            </p:cNvPr>
            <p:cNvSpPr txBox="1"/>
            <p:nvPr/>
          </p:nvSpPr>
          <p:spPr>
            <a:xfrm>
              <a:off x="8066795" y="4497325"/>
              <a:ext cx="1802762"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White</a:t>
              </a:r>
            </a:p>
          </p:txBody>
        </p:sp>
      </p:grpSp>
    </p:spTree>
    <p:extLst>
      <p:ext uri="{BB962C8B-B14F-4D97-AF65-F5344CB8AC3E}">
        <p14:creationId xmlns:p14="http://schemas.microsoft.com/office/powerpoint/2010/main" val="2459429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6271-50C9-8943-AC45-E9833A1A6607}"/>
              </a:ext>
            </a:extLst>
          </p:cNvPr>
          <p:cNvSpPr>
            <a:spLocks noGrp="1"/>
          </p:cNvSpPr>
          <p:nvPr>
            <p:ph type="title"/>
          </p:nvPr>
        </p:nvSpPr>
        <p:spPr>
          <a:xfrm>
            <a:off x="838200" y="380624"/>
            <a:ext cx="10515600" cy="1325563"/>
          </a:xfrm>
        </p:spPr>
        <p:txBody>
          <a:bodyPr/>
          <a:lstStyle/>
          <a:p>
            <a:r>
              <a:rPr lang="en-US" dirty="0" err="1"/>
              <a:t>Prob</a:t>
            </a:r>
            <a:r>
              <a:rPr lang="en-US" dirty="0"/>
              <a:t> of &gt;75% models</a:t>
            </a:r>
          </a:p>
        </p:txBody>
      </p:sp>
      <p:pic>
        <p:nvPicPr>
          <p:cNvPr id="14" name="Content Placeholder 13">
            <a:extLst>
              <a:ext uri="{FF2B5EF4-FFF2-40B4-BE49-F238E27FC236}">
                <a16:creationId xmlns:a16="http://schemas.microsoft.com/office/drawing/2014/main" id="{4B9786AB-FBC7-7946-BD11-5CCD13A53934}"/>
              </a:ext>
            </a:extLst>
          </p:cNvPr>
          <p:cNvPicPr>
            <a:picLocks noGrp="1" noChangeAspect="1"/>
          </p:cNvPicPr>
          <p:nvPr>
            <p:ph sz="half" idx="1"/>
          </p:nvPr>
        </p:nvPicPr>
        <p:blipFill>
          <a:blip r:embed="rId2"/>
          <a:stretch>
            <a:fillRect/>
          </a:stretch>
        </p:blipFill>
        <p:spPr>
          <a:xfrm>
            <a:off x="838200" y="2726326"/>
            <a:ext cx="5181600" cy="2549935"/>
          </a:xfrm>
        </p:spPr>
      </p:pic>
      <p:sp>
        <p:nvSpPr>
          <p:cNvPr id="17" name="TextBox 16">
            <a:extLst>
              <a:ext uri="{FF2B5EF4-FFF2-40B4-BE49-F238E27FC236}">
                <a16:creationId xmlns:a16="http://schemas.microsoft.com/office/drawing/2014/main" id="{C130111C-0D77-854B-B92A-1C31CA199C30}"/>
              </a:ext>
            </a:extLst>
          </p:cNvPr>
          <p:cNvSpPr txBox="1"/>
          <p:nvPr/>
        </p:nvSpPr>
        <p:spPr>
          <a:xfrm>
            <a:off x="4510006" y="1677624"/>
            <a:ext cx="7144719" cy="646331"/>
          </a:xfrm>
          <a:prstGeom prst="rect">
            <a:avLst/>
          </a:prstGeom>
          <a:noFill/>
        </p:spPr>
        <p:txBody>
          <a:bodyPr wrap="square" rtlCol="0">
            <a:spAutoFit/>
          </a:bodyPr>
          <a:lstStyle/>
          <a:p>
            <a:r>
              <a:rPr lang="en-US" dirty="0"/>
              <a:t>Something very wrong with the posttest. I think it may be because there are too few samples for the model to run. I’m not sure.</a:t>
            </a:r>
          </a:p>
        </p:txBody>
      </p:sp>
      <p:sp>
        <p:nvSpPr>
          <p:cNvPr id="18" name="TextBox 17">
            <a:extLst>
              <a:ext uri="{FF2B5EF4-FFF2-40B4-BE49-F238E27FC236}">
                <a16:creationId xmlns:a16="http://schemas.microsoft.com/office/drawing/2014/main" id="{C63B4FBE-2F9A-D140-A975-E80A227E67F7}"/>
              </a:ext>
            </a:extLst>
          </p:cNvPr>
          <p:cNvSpPr txBox="1"/>
          <p:nvPr/>
        </p:nvSpPr>
        <p:spPr>
          <a:xfrm>
            <a:off x="557940" y="5424406"/>
            <a:ext cx="11484244" cy="1754326"/>
          </a:xfrm>
          <a:prstGeom prst="rect">
            <a:avLst/>
          </a:prstGeom>
          <a:noFill/>
        </p:spPr>
        <p:txBody>
          <a:bodyPr wrap="square" rtlCol="0">
            <a:spAutoFit/>
          </a:bodyPr>
          <a:lstStyle/>
          <a:p>
            <a:r>
              <a:rPr lang="en-US" dirty="0"/>
              <a:t>The posttest is failing to converge because there are several courses with no one over 75% or only one person over 75%, which means that most of the demographic groups have no one over 75% in lots of courses. This leaves too little variance at the course level for the models to work with. The models work if I cut the threshold down to 50%, but then it is </a:t>
            </a:r>
            <a:r>
              <a:rPr lang="en-US" dirty="0" err="1"/>
              <a:t>kinda</a:t>
            </a:r>
            <a:r>
              <a:rPr lang="en-US" dirty="0"/>
              <a:t> meaningless. It might also be an issue that the Black Hispanic and Asian Hispanic groups have no one over 75 on the posttest. I’m not sure how those interactions affect the model. But if the results should be small for Black, Hispanic, and Asian but zero when they are added that seems like it would cause a problem.</a:t>
            </a:r>
          </a:p>
        </p:txBody>
      </p:sp>
      <p:pic>
        <p:nvPicPr>
          <p:cNvPr id="16" name="Content Placeholder 15">
            <a:extLst>
              <a:ext uri="{FF2B5EF4-FFF2-40B4-BE49-F238E27FC236}">
                <a16:creationId xmlns:a16="http://schemas.microsoft.com/office/drawing/2014/main" id="{120B3CD4-837D-9B4F-8DA5-603521328776}"/>
              </a:ext>
            </a:extLst>
          </p:cNvPr>
          <p:cNvPicPr>
            <a:picLocks noGrp="1" noChangeAspect="1"/>
          </p:cNvPicPr>
          <p:nvPr>
            <p:ph sz="half" idx="2"/>
          </p:nvPr>
        </p:nvPicPr>
        <p:blipFill>
          <a:blip r:embed="rId3"/>
          <a:stretch>
            <a:fillRect/>
          </a:stretch>
        </p:blipFill>
        <p:spPr>
          <a:xfrm>
            <a:off x="1715262" y="1045029"/>
            <a:ext cx="9638538" cy="4043009"/>
          </a:xfrm>
        </p:spPr>
      </p:pic>
    </p:spTree>
    <p:extLst>
      <p:ext uri="{BB962C8B-B14F-4D97-AF65-F5344CB8AC3E}">
        <p14:creationId xmlns:p14="http://schemas.microsoft.com/office/powerpoint/2010/main" val="666851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C499-DAE7-8E4A-850D-CC56C8C70BF2}"/>
              </a:ext>
            </a:extLst>
          </p:cNvPr>
          <p:cNvSpPr>
            <a:spLocks noGrp="1"/>
          </p:cNvSpPr>
          <p:nvPr>
            <p:ph type="title"/>
          </p:nvPr>
        </p:nvSpPr>
        <p:spPr/>
        <p:txBody>
          <a:bodyPr/>
          <a:lstStyle/>
          <a:p>
            <a:r>
              <a:rPr lang="en-US" dirty="0"/>
              <a:t>Assumption Checking</a:t>
            </a:r>
          </a:p>
        </p:txBody>
      </p:sp>
      <p:sp>
        <p:nvSpPr>
          <p:cNvPr id="3" name="Content Placeholder 2">
            <a:extLst>
              <a:ext uri="{FF2B5EF4-FFF2-40B4-BE49-F238E27FC236}">
                <a16:creationId xmlns:a16="http://schemas.microsoft.com/office/drawing/2014/main" id="{8467A29C-F4EE-804C-87FA-A70DDE8205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0506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BE48-A2D2-8145-A160-546CB4769CB1}"/>
              </a:ext>
            </a:extLst>
          </p:cNvPr>
          <p:cNvSpPr>
            <a:spLocks noGrp="1"/>
          </p:cNvSpPr>
          <p:nvPr>
            <p:ph type="title"/>
          </p:nvPr>
        </p:nvSpPr>
        <p:spPr/>
        <p:txBody>
          <a:bodyPr/>
          <a:lstStyle/>
          <a:p>
            <a:r>
              <a:rPr lang="en-US" dirty="0"/>
              <a:t>Proportion &gt;75% on pre and post</a:t>
            </a:r>
          </a:p>
        </p:txBody>
      </p:sp>
      <p:sp>
        <p:nvSpPr>
          <p:cNvPr id="9" name="TextBox 8">
            <a:extLst>
              <a:ext uri="{FF2B5EF4-FFF2-40B4-BE49-F238E27FC236}">
                <a16:creationId xmlns:a16="http://schemas.microsoft.com/office/drawing/2014/main" id="{E81AE8D0-06AE-5E46-808B-0F2EDFD1924F}"/>
              </a:ext>
            </a:extLst>
          </p:cNvPr>
          <p:cNvSpPr txBox="1"/>
          <p:nvPr/>
        </p:nvSpPr>
        <p:spPr>
          <a:xfrm>
            <a:off x="464949" y="6137329"/>
            <a:ext cx="6761787" cy="369332"/>
          </a:xfrm>
          <a:prstGeom prst="rect">
            <a:avLst/>
          </a:prstGeom>
          <a:noFill/>
        </p:spPr>
        <p:txBody>
          <a:bodyPr wrap="none" rtlCol="0">
            <a:spAutoFit/>
          </a:bodyPr>
          <a:lstStyle/>
          <a:p>
            <a:r>
              <a:rPr lang="en-US" dirty="0"/>
              <a:t>Smaller standard errors on the pretest because of far less missing data.</a:t>
            </a:r>
          </a:p>
        </p:txBody>
      </p:sp>
      <p:pic>
        <p:nvPicPr>
          <p:cNvPr id="7" name="Content Placeholder 6">
            <a:extLst>
              <a:ext uri="{FF2B5EF4-FFF2-40B4-BE49-F238E27FC236}">
                <a16:creationId xmlns:a16="http://schemas.microsoft.com/office/drawing/2014/main" id="{F5EC1CEA-1917-E54A-8DCB-D2AF2B16BFDC}"/>
              </a:ext>
            </a:extLst>
          </p:cNvPr>
          <p:cNvPicPr>
            <a:picLocks noGrp="1" noChangeAspect="1"/>
          </p:cNvPicPr>
          <p:nvPr>
            <p:ph sz="half" idx="1"/>
          </p:nvPr>
        </p:nvPicPr>
        <p:blipFill>
          <a:blip r:embed="rId2"/>
          <a:stretch>
            <a:fillRect/>
          </a:stretch>
        </p:blipFill>
        <p:spPr>
          <a:xfrm>
            <a:off x="838200" y="2391404"/>
            <a:ext cx="5181600" cy="3219780"/>
          </a:xfrm>
        </p:spPr>
      </p:pic>
      <p:pic>
        <p:nvPicPr>
          <p:cNvPr id="13" name="Content Placeholder 12">
            <a:extLst>
              <a:ext uri="{FF2B5EF4-FFF2-40B4-BE49-F238E27FC236}">
                <a16:creationId xmlns:a16="http://schemas.microsoft.com/office/drawing/2014/main" id="{00F4B3F7-F6D8-E748-8DBC-BAC3F61AB49A}"/>
              </a:ext>
            </a:extLst>
          </p:cNvPr>
          <p:cNvPicPr>
            <a:picLocks noGrp="1" noChangeAspect="1"/>
          </p:cNvPicPr>
          <p:nvPr>
            <p:ph sz="half" idx="2"/>
          </p:nvPr>
        </p:nvPicPr>
        <p:blipFill>
          <a:blip r:embed="rId3"/>
          <a:stretch>
            <a:fillRect/>
          </a:stretch>
        </p:blipFill>
        <p:spPr>
          <a:xfrm>
            <a:off x="6172200" y="2366578"/>
            <a:ext cx="5181600" cy="3269432"/>
          </a:xfrm>
        </p:spPr>
      </p:pic>
    </p:spTree>
    <p:extLst>
      <p:ext uri="{BB962C8B-B14F-4D97-AF65-F5344CB8AC3E}">
        <p14:creationId xmlns:p14="http://schemas.microsoft.com/office/powerpoint/2010/main" val="2980340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4556-1C86-D446-8281-25A4000598D0}"/>
              </a:ext>
            </a:extLst>
          </p:cNvPr>
          <p:cNvSpPr>
            <a:spLocks noGrp="1"/>
          </p:cNvSpPr>
          <p:nvPr>
            <p:ph type="title"/>
          </p:nvPr>
        </p:nvSpPr>
        <p:spPr/>
        <p:txBody>
          <a:bodyPr/>
          <a:lstStyle/>
          <a:p>
            <a:r>
              <a:rPr lang="en-US" dirty="0"/>
              <a:t>Assumption Checking for pretest</a:t>
            </a:r>
          </a:p>
        </p:txBody>
      </p:sp>
      <p:sp>
        <p:nvSpPr>
          <p:cNvPr id="10" name="TextBox 9">
            <a:extLst>
              <a:ext uri="{FF2B5EF4-FFF2-40B4-BE49-F238E27FC236}">
                <a16:creationId xmlns:a16="http://schemas.microsoft.com/office/drawing/2014/main" id="{44CDF7E6-CFB2-D34B-98E3-3933D9807B58}"/>
              </a:ext>
            </a:extLst>
          </p:cNvPr>
          <p:cNvSpPr txBox="1"/>
          <p:nvPr/>
        </p:nvSpPr>
        <p:spPr>
          <a:xfrm>
            <a:off x="-433952" y="3691914"/>
            <a:ext cx="6335837" cy="369332"/>
          </a:xfrm>
          <a:prstGeom prst="rect">
            <a:avLst/>
          </a:prstGeom>
          <a:noFill/>
        </p:spPr>
        <p:txBody>
          <a:bodyPr wrap="none" rtlCol="0">
            <a:spAutoFit/>
          </a:bodyPr>
          <a:lstStyle/>
          <a:p>
            <a:r>
              <a:rPr lang="en-US" dirty="0"/>
              <a:t>No correlations between the residuals and the predictor variables.</a:t>
            </a:r>
          </a:p>
        </p:txBody>
      </p:sp>
      <p:sp>
        <p:nvSpPr>
          <p:cNvPr id="11" name="TextBox 10">
            <a:extLst>
              <a:ext uri="{FF2B5EF4-FFF2-40B4-BE49-F238E27FC236}">
                <a16:creationId xmlns:a16="http://schemas.microsoft.com/office/drawing/2014/main" id="{F4127C2B-12B2-9F46-A71F-4B118314E031}"/>
              </a:ext>
            </a:extLst>
          </p:cNvPr>
          <p:cNvSpPr txBox="1"/>
          <p:nvPr/>
        </p:nvSpPr>
        <p:spPr>
          <a:xfrm>
            <a:off x="0" y="4061246"/>
            <a:ext cx="9119458" cy="2308324"/>
          </a:xfrm>
          <a:prstGeom prst="rect">
            <a:avLst/>
          </a:prstGeom>
          <a:noFill/>
        </p:spPr>
        <p:txBody>
          <a:bodyPr wrap="square" rtlCol="0">
            <a:spAutoFit/>
          </a:bodyPr>
          <a:lstStyle/>
          <a:p>
            <a:r>
              <a:rPr lang="en-US" dirty="0"/>
              <a:t>﻿</a:t>
            </a:r>
            <a:r>
              <a:rPr lang="en-US" dirty="0">
                <a:solidFill>
                  <a:schemeClr val="accent1"/>
                </a:solidFill>
              </a:rPr>
              <a:t>A visual check of the three assumptions of HLM model 3 from the first MI dataset. (a) Assumption of linearity—A plot of residuals vs fitted values. A random distribution of sample points indicated the model met the assumption of linearity. (b) Assumption of homogeneity of variance—A boxplot of residuals by course. Consistent medians and interquartile ranges indicated the model met the assumption of homogeneity of variance. This assumption was further verified quantitatively using an ANOVA. (c) Assumption of normality—A quantile-quantile plot of the observed and expected values. The points falling close to the line indicated that the model met the assumption of normality.</a:t>
            </a:r>
          </a:p>
        </p:txBody>
      </p:sp>
      <p:sp>
        <p:nvSpPr>
          <p:cNvPr id="12" name="TextBox 11">
            <a:extLst>
              <a:ext uri="{FF2B5EF4-FFF2-40B4-BE49-F238E27FC236}">
                <a16:creationId xmlns:a16="http://schemas.microsoft.com/office/drawing/2014/main" id="{0DD80E16-5F07-B049-B228-36BE08D92130}"/>
              </a:ext>
            </a:extLst>
          </p:cNvPr>
          <p:cNvSpPr txBox="1"/>
          <p:nvPr/>
        </p:nvSpPr>
        <p:spPr>
          <a:xfrm>
            <a:off x="1121282" y="6540284"/>
            <a:ext cx="9561206" cy="2308324"/>
          </a:xfrm>
          <a:prstGeom prst="rect">
            <a:avLst/>
          </a:prstGeom>
          <a:noFill/>
        </p:spPr>
        <p:txBody>
          <a:bodyPr wrap="square" rtlCol="0">
            <a:spAutoFit/>
          </a:bodyPr>
          <a:lstStyle/>
          <a:p>
            <a:r>
              <a:rPr lang="en-US" dirty="0"/>
              <a:t>The negative curvature indicates a small left skew in the data. There are more far negative residuals than would be expected if they were normally distributed, though this skew looks relatively small in the </a:t>
            </a:r>
            <a:r>
              <a:rPr lang="en-US" dirty="0" err="1"/>
              <a:t>qqplot</a:t>
            </a:r>
            <a:r>
              <a:rPr lang="en-US" dirty="0"/>
              <a:t>. The residual is the difference between the observed value and the predicted value. This indicates that the model tends to slightly </a:t>
            </a:r>
            <a:r>
              <a:rPr lang="en-US" dirty="0" err="1"/>
              <a:t>underpredict</a:t>
            </a:r>
            <a:r>
              <a:rPr lang="en-US" dirty="0"/>
              <a:t> the observed </a:t>
            </a:r>
            <a:r>
              <a:rPr lang="en-US" dirty="0" err="1"/>
              <a:t>scores.This</a:t>
            </a:r>
            <a:r>
              <a:rPr lang="en-US" dirty="0"/>
              <a:t> likely occurs because the data, as shown in the violin plots tends to have a slight left (down) skew. Hence the model is overdriven by lower test scores. The effect of this small violation of the assumption will be larger for groups with higher predicted scores. This will have a conservative effect on our results as it will compress the differences across demographic groups. [Does this sound good?]</a:t>
            </a:r>
          </a:p>
        </p:txBody>
      </p:sp>
      <p:pic>
        <p:nvPicPr>
          <p:cNvPr id="4" name="Picture 3">
            <a:extLst>
              <a:ext uri="{FF2B5EF4-FFF2-40B4-BE49-F238E27FC236}">
                <a16:creationId xmlns:a16="http://schemas.microsoft.com/office/drawing/2014/main" id="{95413C0C-517B-334D-98D4-42B7ED667DB7}"/>
              </a:ext>
            </a:extLst>
          </p:cNvPr>
          <p:cNvPicPr>
            <a:picLocks noChangeAspect="1"/>
          </p:cNvPicPr>
          <p:nvPr/>
        </p:nvPicPr>
        <p:blipFill>
          <a:blip r:embed="rId2"/>
          <a:stretch>
            <a:fillRect/>
          </a:stretch>
        </p:blipFill>
        <p:spPr>
          <a:xfrm>
            <a:off x="359099" y="1383590"/>
            <a:ext cx="3854020" cy="2245336"/>
          </a:xfrm>
          <a:prstGeom prst="rect">
            <a:avLst/>
          </a:prstGeom>
        </p:spPr>
      </p:pic>
      <p:pic>
        <p:nvPicPr>
          <p:cNvPr id="8" name="Picture 7">
            <a:extLst>
              <a:ext uri="{FF2B5EF4-FFF2-40B4-BE49-F238E27FC236}">
                <a16:creationId xmlns:a16="http://schemas.microsoft.com/office/drawing/2014/main" id="{E32B1EB5-9FAA-AF46-9C86-D04D8C354A57}"/>
              </a:ext>
            </a:extLst>
          </p:cNvPr>
          <p:cNvPicPr>
            <a:picLocks noChangeAspect="1"/>
          </p:cNvPicPr>
          <p:nvPr/>
        </p:nvPicPr>
        <p:blipFill>
          <a:blip r:embed="rId3"/>
          <a:stretch>
            <a:fillRect/>
          </a:stretch>
        </p:blipFill>
        <p:spPr>
          <a:xfrm>
            <a:off x="4213119" y="1383590"/>
            <a:ext cx="3993805" cy="2245336"/>
          </a:xfrm>
          <a:prstGeom prst="rect">
            <a:avLst/>
          </a:prstGeom>
        </p:spPr>
      </p:pic>
      <p:pic>
        <p:nvPicPr>
          <p:cNvPr id="14" name="Picture 13">
            <a:extLst>
              <a:ext uri="{FF2B5EF4-FFF2-40B4-BE49-F238E27FC236}">
                <a16:creationId xmlns:a16="http://schemas.microsoft.com/office/drawing/2014/main" id="{DCD9FA2B-3A9A-3447-A143-4E8D143FC3F5}"/>
              </a:ext>
            </a:extLst>
          </p:cNvPr>
          <p:cNvPicPr>
            <a:picLocks noChangeAspect="1"/>
          </p:cNvPicPr>
          <p:nvPr/>
        </p:nvPicPr>
        <p:blipFill>
          <a:blip r:embed="rId4"/>
          <a:stretch>
            <a:fillRect/>
          </a:stretch>
        </p:blipFill>
        <p:spPr>
          <a:xfrm>
            <a:off x="8206924" y="1383590"/>
            <a:ext cx="3842651" cy="2245336"/>
          </a:xfrm>
          <a:prstGeom prst="rect">
            <a:avLst/>
          </a:prstGeom>
        </p:spPr>
      </p:pic>
    </p:spTree>
    <p:extLst>
      <p:ext uri="{BB962C8B-B14F-4D97-AF65-F5344CB8AC3E}">
        <p14:creationId xmlns:p14="http://schemas.microsoft.com/office/powerpoint/2010/main" val="1788440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04556-1C86-D446-8281-25A4000598D0}"/>
              </a:ext>
            </a:extLst>
          </p:cNvPr>
          <p:cNvSpPr>
            <a:spLocks noGrp="1"/>
          </p:cNvSpPr>
          <p:nvPr>
            <p:ph type="title"/>
          </p:nvPr>
        </p:nvSpPr>
        <p:spPr/>
        <p:txBody>
          <a:bodyPr/>
          <a:lstStyle/>
          <a:p>
            <a:r>
              <a:rPr lang="en-US" dirty="0"/>
              <a:t>Assumption Checking for posttest</a:t>
            </a:r>
          </a:p>
        </p:txBody>
      </p:sp>
      <p:sp>
        <p:nvSpPr>
          <p:cNvPr id="10" name="TextBox 9">
            <a:extLst>
              <a:ext uri="{FF2B5EF4-FFF2-40B4-BE49-F238E27FC236}">
                <a16:creationId xmlns:a16="http://schemas.microsoft.com/office/drawing/2014/main" id="{44CDF7E6-CFB2-D34B-98E3-3933D9807B58}"/>
              </a:ext>
            </a:extLst>
          </p:cNvPr>
          <p:cNvSpPr txBox="1"/>
          <p:nvPr/>
        </p:nvSpPr>
        <p:spPr>
          <a:xfrm>
            <a:off x="-433952" y="3691914"/>
            <a:ext cx="6335837" cy="369332"/>
          </a:xfrm>
          <a:prstGeom prst="rect">
            <a:avLst/>
          </a:prstGeom>
          <a:noFill/>
        </p:spPr>
        <p:txBody>
          <a:bodyPr wrap="none" rtlCol="0">
            <a:spAutoFit/>
          </a:bodyPr>
          <a:lstStyle/>
          <a:p>
            <a:r>
              <a:rPr lang="en-US" dirty="0"/>
              <a:t>No correlations between the residuals and the predictor variables.</a:t>
            </a:r>
          </a:p>
        </p:txBody>
      </p:sp>
      <p:sp>
        <p:nvSpPr>
          <p:cNvPr id="11" name="TextBox 10">
            <a:extLst>
              <a:ext uri="{FF2B5EF4-FFF2-40B4-BE49-F238E27FC236}">
                <a16:creationId xmlns:a16="http://schemas.microsoft.com/office/drawing/2014/main" id="{F4127C2B-12B2-9F46-A71F-4B118314E031}"/>
              </a:ext>
            </a:extLst>
          </p:cNvPr>
          <p:cNvSpPr txBox="1"/>
          <p:nvPr/>
        </p:nvSpPr>
        <p:spPr>
          <a:xfrm>
            <a:off x="0" y="4061246"/>
            <a:ext cx="9119458" cy="2308324"/>
          </a:xfrm>
          <a:prstGeom prst="rect">
            <a:avLst/>
          </a:prstGeom>
          <a:noFill/>
        </p:spPr>
        <p:txBody>
          <a:bodyPr wrap="square" rtlCol="0">
            <a:spAutoFit/>
          </a:bodyPr>
          <a:lstStyle/>
          <a:p>
            <a:r>
              <a:rPr lang="en-US" dirty="0"/>
              <a:t>﻿</a:t>
            </a:r>
            <a:r>
              <a:rPr lang="en-US" dirty="0">
                <a:solidFill>
                  <a:schemeClr val="accent1"/>
                </a:solidFill>
              </a:rPr>
              <a:t>A visual check of the three assumptions of HLM model 3 from the first MI dataset. (a) Assumption of linearity—A plot of residuals vs fitted values. A random distribution of sample points indicated the model met the assumption of linearity. (b) Assumption of homogeneity of variance—A boxplot of residuals by course. Consistent medians and interquartile ranges indicated the model met the assumption of homogeneity of variance. This assumption was further verified quantitatively using an ANOVA. (c) Assumption of normality—A quantile-quantile plot of the observed and expected values. The points falling close to the line indicated that the model met the assumption of normality.</a:t>
            </a:r>
          </a:p>
        </p:txBody>
      </p:sp>
      <p:sp>
        <p:nvSpPr>
          <p:cNvPr id="12" name="TextBox 11">
            <a:extLst>
              <a:ext uri="{FF2B5EF4-FFF2-40B4-BE49-F238E27FC236}">
                <a16:creationId xmlns:a16="http://schemas.microsoft.com/office/drawing/2014/main" id="{0DD80E16-5F07-B049-B228-36BE08D92130}"/>
              </a:ext>
            </a:extLst>
          </p:cNvPr>
          <p:cNvSpPr txBox="1"/>
          <p:nvPr/>
        </p:nvSpPr>
        <p:spPr>
          <a:xfrm>
            <a:off x="1121282" y="6540284"/>
            <a:ext cx="9561206" cy="2308324"/>
          </a:xfrm>
          <a:prstGeom prst="rect">
            <a:avLst/>
          </a:prstGeom>
          <a:noFill/>
        </p:spPr>
        <p:txBody>
          <a:bodyPr wrap="square" rtlCol="0">
            <a:spAutoFit/>
          </a:bodyPr>
          <a:lstStyle/>
          <a:p>
            <a:r>
              <a:rPr lang="en-US" dirty="0"/>
              <a:t>The negative curvature indicates a small left skew in the data. There are more far negative residuals than would be expected if they were normally distributed, though this skew looks relatively small in the </a:t>
            </a:r>
            <a:r>
              <a:rPr lang="en-US" dirty="0" err="1"/>
              <a:t>qqplot</a:t>
            </a:r>
            <a:r>
              <a:rPr lang="en-US" dirty="0"/>
              <a:t>. The residual is the difference between the observed value and the predicted value. This indicates that the model tends to slightly </a:t>
            </a:r>
            <a:r>
              <a:rPr lang="en-US" dirty="0" err="1"/>
              <a:t>underpredict</a:t>
            </a:r>
            <a:r>
              <a:rPr lang="en-US" dirty="0"/>
              <a:t> the observed </a:t>
            </a:r>
            <a:r>
              <a:rPr lang="en-US" dirty="0" err="1"/>
              <a:t>scores.This</a:t>
            </a:r>
            <a:r>
              <a:rPr lang="en-US" dirty="0"/>
              <a:t> likely occurs because the data, as shown in the violin plots tends to have a slight left (down) skew. Hence the model is overdriven by lower test scores. The effect of this small violation of the assumption will be larger for groups with higher predicted scores. This will have a conservative effect on our results as it will compress the differences across demographic groups. [Does this sound good?]</a:t>
            </a:r>
          </a:p>
        </p:txBody>
      </p:sp>
      <p:pic>
        <p:nvPicPr>
          <p:cNvPr id="5" name="Picture 4">
            <a:extLst>
              <a:ext uri="{FF2B5EF4-FFF2-40B4-BE49-F238E27FC236}">
                <a16:creationId xmlns:a16="http://schemas.microsoft.com/office/drawing/2014/main" id="{8E7B5C72-BBAB-0743-B77C-5671148C60FD}"/>
              </a:ext>
            </a:extLst>
          </p:cNvPr>
          <p:cNvPicPr>
            <a:picLocks noChangeAspect="1"/>
          </p:cNvPicPr>
          <p:nvPr/>
        </p:nvPicPr>
        <p:blipFill>
          <a:blip r:embed="rId2"/>
          <a:stretch>
            <a:fillRect/>
          </a:stretch>
        </p:blipFill>
        <p:spPr>
          <a:xfrm>
            <a:off x="1421394" y="1404649"/>
            <a:ext cx="3452104" cy="2024351"/>
          </a:xfrm>
          <a:prstGeom prst="rect">
            <a:avLst/>
          </a:prstGeom>
        </p:spPr>
      </p:pic>
      <p:pic>
        <p:nvPicPr>
          <p:cNvPr id="7" name="Picture 6">
            <a:extLst>
              <a:ext uri="{FF2B5EF4-FFF2-40B4-BE49-F238E27FC236}">
                <a16:creationId xmlns:a16="http://schemas.microsoft.com/office/drawing/2014/main" id="{0516D84B-EF82-914E-958E-1EACA831F8EC}"/>
              </a:ext>
            </a:extLst>
          </p:cNvPr>
          <p:cNvPicPr>
            <a:picLocks noChangeAspect="1"/>
          </p:cNvPicPr>
          <p:nvPr/>
        </p:nvPicPr>
        <p:blipFill>
          <a:blip r:embed="rId3"/>
          <a:stretch>
            <a:fillRect/>
          </a:stretch>
        </p:blipFill>
        <p:spPr>
          <a:xfrm>
            <a:off x="4873499" y="1401332"/>
            <a:ext cx="3642929" cy="2027668"/>
          </a:xfrm>
          <a:prstGeom prst="rect">
            <a:avLst/>
          </a:prstGeom>
        </p:spPr>
      </p:pic>
      <p:pic>
        <p:nvPicPr>
          <p:cNvPr id="13" name="Picture 12">
            <a:extLst>
              <a:ext uri="{FF2B5EF4-FFF2-40B4-BE49-F238E27FC236}">
                <a16:creationId xmlns:a16="http://schemas.microsoft.com/office/drawing/2014/main" id="{28AC4B75-0E88-D341-80A8-11332A4646A0}"/>
              </a:ext>
            </a:extLst>
          </p:cNvPr>
          <p:cNvPicPr>
            <a:picLocks noChangeAspect="1"/>
          </p:cNvPicPr>
          <p:nvPr/>
        </p:nvPicPr>
        <p:blipFill>
          <a:blip r:embed="rId4"/>
          <a:stretch>
            <a:fillRect/>
          </a:stretch>
        </p:blipFill>
        <p:spPr>
          <a:xfrm>
            <a:off x="8516429" y="1401332"/>
            <a:ext cx="3496693" cy="2027668"/>
          </a:xfrm>
          <a:prstGeom prst="rect">
            <a:avLst/>
          </a:prstGeom>
        </p:spPr>
      </p:pic>
    </p:spTree>
    <p:extLst>
      <p:ext uri="{BB962C8B-B14F-4D97-AF65-F5344CB8AC3E}">
        <p14:creationId xmlns:p14="http://schemas.microsoft.com/office/powerpoint/2010/main" val="151539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9C5C-E830-474A-8E3F-5843749C8B87}"/>
              </a:ext>
            </a:extLst>
          </p:cNvPr>
          <p:cNvSpPr>
            <a:spLocks noGrp="1"/>
          </p:cNvSpPr>
          <p:nvPr>
            <p:ph type="title"/>
          </p:nvPr>
        </p:nvSpPr>
        <p:spPr/>
        <p:txBody>
          <a:bodyPr/>
          <a:lstStyle/>
          <a:p>
            <a:r>
              <a:rPr lang="en-US" dirty="0"/>
              <a:t>Old Figures</a:t>
            </a:r>
          </a:p>
        </p:txBody>
      </p:sp>
    </p:spTree>
    <p:extLst>
      <p:ext uri="{BB962C8B-B14F-4D97-AF65-F5344CB8AC3E}">
        <p14:creationId xmlns:p14="http://schemas.microsoft.com/office/powerpoint/2010/main" val="2803147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651F5-E5AE-E147-8D1F-285F81E8395B}"/>
              </a:ext>
            </a:extLst>
          </p:cNvPr>
          <p:cNvPicPr>
            <a:picLocks noChangeAspect="1"/>
          </p:cNvPicPr>
          <p:nvPr/>
        </p:nvPicPr>
        <p:blipFill>
          <a:blip r:embed="rId2"/>
          <a:stretch>
            <a:fillRect/>
          </a:stretch>
        </p:blipFill>
        <p:spPr>
          <a:xfrm>
            <a:off x="1574800" y="336550"/>
            <a:ext cx="9042400" cy="6184900"/>
          </a:xfrm>
          <a:prstGeom prst="rect">
            <a:avLst/>
          </a:prstGeom>
        </p:spPr>
      </p:pic>
      <p:cxnSp>
        <p:nvCxnSpPr>
          <p:cNvPr id="5" name="Straight Arrow Connector 4">
            <a:extLst>
              <a:ext uri="{FF2B5EF4-FFF2-40B4-BE49-F238E27FC236}">
                <a16:creationId xmlns:a16="http://schemas.microsoft.com/office/drawing/2014/main" id="{6F1E0D8E-FA41-3545-93E6-7A79792AC33B}"/>
              </a:ext>
            </a:extLst>
          </p:cNvPr>
          <p:cNvCxnSpPr>
            <a:cxnSpLocks/>
          </p:cNvCxnSpPr>
          <p:nvPr/>
        </p:nvCxnSpPr>
        <p:spPr>
          <a:xfrm>
            <a:off x="3009014" y="2551814"/>
            <a:ext cx="574158" cy="664535"/>
          </a:xfrm>
          <a:prstGeom prst="straightConnector1">
            <a:avLst/>
          </a:prstGeom>
          <a:ln w="952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F604F75-67FA-8F4D-8549-F7125FCC9D81}"/>
              </a:ext>
            </a:extLst>
          </p:cNvPr>
          <p:cNvCxnSpPr>
            <a:cxnSpLocks/>
          </p:cNvCxnSpPr>
          <p:nvPr/>
        </p:nvCxnSpPr>
        <p:spPr>
          <a:xfrm>
            <a:off x="3301409" y="1871330"/>
            <a:ext cx="579475" cy="568842"/>
          </a:xfrm>
          <a:prstGeom prst="straightConnector1">
            <a:avLst/>
          </a:prstGeom>
          <a:ln w="952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68F2AC-B007-234D-A043-2B3E1025E8F1}"/>
              </a:ext>
            </a:extLst>
          </p:cNvPr>
          <p:cNvCxnSpPr>
            <a:cxnSpLocks/>
          </p:cNvCxnSpPr>
          <p:nvPr/>
        </p:nvCxnSpPr>
        <p:spPr>
          <a:xfrm>
            <a:off x="4587950" y="1738423"/>
            <a:ext cx="584790" cy="419986"/>
          </a:xfrm>
          <a:prstGeom prst="straightConnector1">
            <a:avLst/>
          </a:prstGeom>
          <a:ln w="952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80B843-AC35-C444-9F37-A4A514BD9C08}"/>
              </a:ext>
            </a:extLst>
          </p:cNvPr>
          <p:cNvCxnSpPr>
            <a:cxnSpLocks/>
          </p:cNvCxnSpPr>
          <p:nvPr/>
        </p:nvCxnSpPr>
        <p:spPr>
          <a:xfrm>
            <a:off x="4300870" y="2503967"/>
            <a:ext cx="579474" cy="202019"/>
          </a:xfrm>
          <a:prstGeom prst="straightConnector1">
            <a:avLst/>
          </a:prstGeom>
          <a:ln w="952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8E4A4FA-0743-1047-8995-3AE70309A444}"/>
              </a:ext>
            </a:extLst>
          </p:cNvPr>
          <p:cNvCxnSpPr>
            <a:cxnSpLocks/>
          </p:cNvCxnSpPr>
          <p:nvPr/>
        </p:nvCxnSpPr>
        <p:spPr>
          <a:xfrm flipV="1">
            <a:off x="5598042" y="2360428"/>
            <a:ext cx="571501" cy="191386"/>
          </a:xfrm>
          <a:prstGeom prst="straightConnector1">
            <a:avLst/>
          </a:prstGeom>
          <a:ln w="952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9ED96A-AC3D-DF48-BCDC-70FF9F8BFFB0}"/>
              </a:ext>
            </a:extLst>
          </p:cNvPr>
          <p:cNvCxnSpPr>
            <a:cxnSpLocks/>
          </p:cNvCxnSpPr>
          <p:nvPr/>
        </p:nvCxnSpPr>
        <p:spPr>
          <a:xfrm>
            <a:off x="5879806" y="1871330"/>
            <a:ext cx="590106" cy="244549"/>
          </a:xfrm>
          <a:prstGeom prst="straightConnector1">
            <a:avLst/>
          </a:prstGeom>
          <a:ln w="952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C50133-B062-EF4C-B6E1-EF0774A3438D}"/>
              </a:ext>
            </a:extLst>
          </p:cNvPr>
          <p:cNvCxnSpPr>
            <a:cxnSpLocks/>
          </p:cNvCxnSpPr>
          <p:nvPr/>
        </p:nvCxnSpPr>
        <p:spPr>
          <a:xfrm>
            <a:off x="6889898" y="1440712"/>
            <a:ext cx="556437" cy="393404"/>
          </a:xfrm>
          <a:prstGeom prst="straightConnector1">
            <a:avLst/>
          </a:prstGeom>
          <a:ln w="952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BCC547E-4596-6C43-8F20-945782A68CC6}"/>
              </a:ext>
            </a:extLst>
          </p:cNvPr>
          <p:cNvCxnSpPr>
            <a:cxnSpLocks/>
          </p:cNvCxnSpPr>
          <p:nvPr/>
        </p:nvCxnSpPr>
        <p:spPr>
          <a:xfrm>
            <a:off x="7168116" y="1174898"/>
            <a:ext cx="588335" cy="265814"/>
          </a:xfrm>
          <a:prstGeom prst="straightConnector1">
            <a:avLst/>
          </a:prstGeom>
          <a:ln w="952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1C00C4F-8509-E746-BB7F-00D484BE41E7}"/>
              </a:ext>
            </a:extLst>
          </p:cNvPr>
          <p:cNvCxnSpPr>
            <a:cxnSpLocks/>
          </p:cNvCxnSpPr>
          <p:nvPr/>
        </p:nvCxnSpPr>
        <p:spPr>
          <a:xfrm>
            <a:off x="3009014" y="2551814"/>
            <a:ext cx="287079" cy="332267"/>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CD4A01B-A9E9-3F4B-928A-0D8C03371269}"/>
              </a:ext>
            </a:extLst>
          </p:cNvPr>
          <p:cNvCxnSpPr>
            <a:cxnSpLocks/>
          </p:cNvCxnSpPr>
          <p:nvPr/>
        </p:nvCxnSpPr>
        <p:spPr>
          <a:xfrm>
            <a:off x="3296093" y="1871330"/>
            <a:ext cx="295053" cy="284421"/>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4836208-EF66-EC43-829F-97284C9A2386}"/>
              </a:ext>
            </a:extLst>
          </p:cNvPr>
          <p:cNvCxnSpPr>
            <a:cxnSpLocks/>
          </p:cNvCxnSpPr>
          <p:nvPr/>
        </p:nvCxnSpPr>
        <p:spPr>
          <a:xfrm>
            <a:off x="4590607" y="1738423"/>
            <a:ext cx="287081" cy="209993"/>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E3901C0-5304-DC44-B750-258B2E919641}"/>
              </a:ext>
            </a:extLst>
          </p:cNvPr>
          <p:cNvCxnSpPr>
            <a:cxnSpLocks/>
          </p:cNvCxnSpPr>
          <p:nvPr/>
        </p:nvCxnSpPr>
        <p:spPr>
          <a:xfrm>
            <a:off x="4300870" y="2503967"/>
            <a:ext cx="287079" cy="101009"/>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B811B6E-C73D-2B4F-A9C2-189DC8A4C701}"/>
              </a:ext>
            </a:extLst>
          </p:cNvPr>
          <p:cNvCxnSpPr>
            <a:cxnSpLocks/>
          </p:cNvCxnSpPr>
          <p:nvPr/>
        </p:nvCxnSpPr>
        <p:spPr>
          <a:xfrm>
            <a:off x="5879806" y="1871329"/>
            <a:ext cx="289737" cy="122275"/>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2942EAA-9EB9-DC4E-8EA3-98284D46E579}"/>
              </a:ext>
            </a:extLst>
          </p:cNvPr>
          <p:cNvCxnSpPr>
            <a:cxnSpLocks/>
          </p:cNvCxnSpPr>
          <p:nvPr/>
        </p:nvCxnSpPr>
        <p:spPr>
          <a:xfrm flipV="1">
            <a:off x="5592726" y="2456121"/>
            <a:ext cx="310633" cy="95693"/>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8A4B33-8B7C-A545-B83B-9547901E587C}"/>
              </a:ext>
            </a:extLst>
          </p:cNvPr>
          <p:cNvCxnSpPr>
            <a:cxnSpLocks/>
          </p:cNvCxnSpPr>
          <p:nvPr/>
        </p:nvCxnSpPr>
        <p:spPr>
          <a:xfrm>
            <a:off x="7176978" y="1165595"/>
            <a:ext cx="285305" cy="142210"/>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A3DE1BE-E51E-B94D-8FD2-A0209C526CA1}"/>
              </a:ext>
            </a:extLst>
          </p:cNvPr>
          <p:cNvCxnSpPr>
            <a:cxnSpLocks/>
          </p:cNvCxnSpPr>
          <p:nvPr/>
        </p:nvCxnSpPr>
        <p:spPr>
          <a:xfrm>
            <a:off x="6889898" y="1440711"/>
            <a:ext cx="287080" cy="196703"/>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206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95DB2-D3DC-B148-A87F-1B07CC833030}"/>
              </a:ext>
            </a:extLst>
          </p:cNvPr>
          <p:cNvPicPr>
            <a:picLocks noChangeAspect="1"/>
          </p:cNvPicPr>
          <p:nvPr/>
        </p:nvPicPr>
        <p:blipFill>
          <a:blip r:embed="rId2"/>
          <a:stretch>
            <a:fillRect/>
          </a:stretch>
        </p:blipFill>
        <p:spPr>
          <a:xfrm>
            <a:off x="1574800" y="336550"/>
            <a:ext cx="9042400" cy="6184900"/>
          </a:xfrm>
          <a:prstGeom prst="rect">
            <a:avLst/>
          </a:prstGeom>
        </p:spPr>
      </p:pic>
      <p:cxnSp>
        <p:nvCxnSpPr>
          <p:cNvPr id="5" name="Straight Connector 4">
            <a:extLst>
              <a:ext uri="{FF2B5EF4-FFF2-40B4-BE49-F238E27FC236}">
                <a16:creationId xmlns:a16="http://schemas.microsoft.com/office/drawing/2014/main" id="{6325D52F-7E0A-2E4D-B49B-5696F8D6DE6E}"/>
              </a:ext>
            </a:extLst>
          </p:cNvPr>
          <p:cNvCxnSpPr>
            <a:cxnSpLocks/>
          </p:cNvCxnSpPr>
          <p:nvPr/>
        </p:nvCxnSpPr>
        <p:spPr>
          <a:xfrm>
            <a:off x="3286539" y="1993805"/>
            <a:ext cx="609600" cy="88689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0E02AD8-584B-3349-B774-75CBD4A57945}"/>
              </a:ext>
            </a:extLst>
          </p:cNvPr>
          <p:cNvCxnSpPr>
            <a:cxnSpLocks/>
          </p:cNvCxnSpPr>
          <p:nvPr/>
        </p:nvCxnSpPr>
        <p:spPr>
          <a:xfrm>
            <a:off x="3286539" y="1993805"/>
            <a:ext cx="343560" cy="495013"/>
          </a:xfrm>
          <a:prstGeom prst="line">
            <a:avLst/>
          </a:prstGeom>
          <a:ln>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B9231D-06D9-D643-9BA5-3CE772CE15D1}"/>
              </a:ext>
            </a:extLst>
          </p:cNvPr>
          <p:cNvCxnSpPr>
            <a:cxnSpLocks/>
          </p:cNvCxnSpPr>
          <p:nvPr/>
        </p:nvCxnSpPr>
        <p:spPr>
          <a:xfrm>
            <a:off x="3011332" y="3017520"/>
            <a:ext cx="570641" cy="103327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6EEAA0-A0EA-8444-A0C7-08FCF9DD25A8}"/>
              </a:ext>
            </a:extLst>
          </p:cNvPr>
          <p:cNvCxnSpPr>
            <a:cxnSpLocks/>
          </p:cNvCxnSpPr>
          <p:nvPr/>
        </p:nvCxnSpPr>
        <p:spPr>
          <a:xfrm>
            <a:off x="3011332" y="3017521"/>
            <a:ext cx="336885" cy="605703"/>
          </a:xfrm>
          <a:prstGeom prst="line">
            <a:avLst/>
          </a:prstGeom>
          <a:ln>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234C00-80E7-064F-BA7A-9A16BBB6BA66}"/>
              </a:ext>
            </a:extLst>
          </p:cNvPr>
          <p:cNvCxnSpPr>
            <a:cxnSpLocks/>
          </p:cNvCxnSpPr>
          <p:nvPr/>
        </p:nvCxnSpPr>
        <p:spPr>
          <a:xfrm>
            <a:off x="4592626" y="1794424"/>
            <a:ext cx="564521" cy="64283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33ACF8-F107-7E4B-95DC-F32D29BCB9B7}"/>
              </a:ext>
            </a:extLst>
          </p:cNvPr>
          <p:cNvCxnSpPr>
            <a:cxnSpLocks/>
          </p:cNvCxnSpPr>
          <p:nvPr/>
        </p:nvCxnSpPr>
        <p:spPr>
          <a:xfrm>
            <a:off x="4592626" y="1794424"/>
            <a:ext cx="282260" cy="321415"/>
          </a:xfrm>
          <a:prstGeom prst="line">
            <a:avLst/>
          </a:prstGeom>
          <a:ln>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F5E72F-3693-5B41-9774-CC2922F9F124}"/>
              </a:ext>
            </a:extLst>
          </p:cNvPr>
          <p:cNvCxnSpPr>
            <a:cxnSpLocks/>
          </p:cNvCxnSpPr>
          <p:nvPr/>
        </p:nvCxnSpPr>
        <p:spPr>
          <a:xfrm>
            <a:off x="4296993" y="2969395"/>
            <a:ext cx="577893" cy="31089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174D39-E948-9E41-95B5-F1A57AD77AA4}"/>
              </a:ext>
            </a:extLst>
          </p:cNvPr>
          <p:cNvCxnSpPr>
            <a:cxnSpLocks/>
          </p:cNvCxnSpPr>
          <p:nvPr/>
        </p:nvCxnSpPr>
        <p:spPr>
          <a:xfrm>
            <a:off x="4296993" y="2969395"/>
            <a:ext cx="288946" cy="155448"/>
          </a:xfrm>
          <a:prstGeom prst="line">
            <a:avLst/>
          </a:prstGeom>
          <a:ln>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75EE4E-3087-5741-9C81-F3AC5328F846}"/>
              </a:ext>
            </a:extLst>
          </p:cNvPr>
          <p:cNvCxnSpPr>
            <a:cxnSpLocks/>
          </p:cNvCxnSpPr>
          <p:nvPr/>
        </p:nvCxnSpPr>
        <p:spPr>
          <a:xfrm>
            <a:off x="5882471" y="2014431"/>
            <a:ext cx="576072" cy="34747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D5CCCE-CEAF-F249-836B-CACFA79D1BA5}"/>
              </a:ext>
            </a:extLst>
          </p:cNvPr>
          <p:cNvCxnSpPr>
            <a:cxnSpLocks/>
          </p:cNvCxnSpPr>
          <p:nvPr/>
        </p:nvCxnSpPr>
        <p:spPr>
          <a:xfrm>
            <a:off x="5882471" y="2014431"/>
            <a:ext cx="288036" cy="173736"/>
          </a:xfrm>
          <a:prstGeom prst="line">
            <a:avLst/>
          </a:prstGeom>
          <a:ln>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F38470-7DBD-E54C-9E97-407E09525FD1}"/>
              </a:ext>
            </a:extLst>
          </p:cNvPr>
          <p:cNvCxnSpPr>
            <a:cxnSpLocks/>
          </p:cNvCxnSpPr>
          <p:nvPr/>
        </p:nvCxnSpPr>
        <p:spPr>
          <a:xfrm flipV="1">
            <a:off x="5596403" y="2756950"/>
            <a:ext cx="574104" cy="29016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92F715-D29D-604E-87F5-C51C6A0221B1}"/>
              </a:ext>
            </a:extLst>
          </p:cNvPr>
          <p:cNvCxnSpPr>
            <a:cxnSpLocks/>
          </p:cNvCxnSpPr>
          <p:nvPr/>
        </p:nvCxnSpPr>
        <p:spPr>
          <a:xfrm flipV="1">
            <a:off x="5596403" y="2902034"/>
            <a:ext cx="286068" cy="145085"/>
          </a:xfrm>
          <a:prstGeom prst="line">
            <a:avLst/>
          </a:prstGeom>
          <a:ln>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5248611-5D58-974F-82C0-DA4532CB8C37}"/>
              </a:ext>
            </a:extLst>
          </p:cNvPr>
          <p:cNvCxnSpPr>
            <a:cxnSpLocks/>
          </p:cNvCxnSpPr>
          <p:nvPr/>
        </p:nvCxnSpPr>
        <p:spPr>
          <a:xfrm>
            <a:off x="7170821" y="935026"/>
            <a:ext cx="584391" cy="42994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EF3390-1919-9745-8AE0-7EED01694502}"/>
              </a:ext>
            </a:extLst>
          </p:cNvPr>
          <p:cNvCxnSpPr>
            <a:cxnSpLocks/>
          </p:cNvCxnSpPr>
          <p:nvPr/>
        </p:nvCxnSpPr>
        <p:spPr>
          <a:xfrm>
            <a:off x="7170821" y="935026"/>
            <a:ext cx="292195" cy="214974"/>
          </a:xfrm>
          <a:prstGeom prst="line">
            <a:avLst/>
          </a:prstGeom>
          <a:ln>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EEDA96-2E84-6B4F-B5BF-D0546CCF4972}"/>
              </a:ext>
            </a:extLst>
          </p:cNvPr>
          <p:cNvCxnSpPr>
            <a:cxnSpLocks/>
          </p:cNvCxnSpPr>
          <p:nvPr/>
        </p:nvCxnSpPr>
        <p:spPr>
          <a:xfrm>
            <a:off x="6882063" y="1320036"/>
            <a:ext cx="580953" cy="64341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3F9535-C3C2-294F-872C-776689E201E0}"/>
              </a:ext>
            </a:extLst>
          </p:cNvPr>
          <p:cNvCxnSpPr>
            <a:cxnSpLocks/>
          </p:cNvCxnSpPr>
          <p:nvPr/>
        </p:nvCxnSpPr>
        <p:spPr>
          <a:xfrm>
            <a:off x="6882063" y="1320036"/>
            <a:ext cx="288758" cy="321707"/>
          </a:xfrm>
          <a:prstGeom prst="line">
            <a:avLst/>
          </a:prstGeom>
          <a:ln>
            <a:solidFill>
              <a:schemeClr val="tx1">
                <a:lumMod val="65000"/>
                <a:lumOff val="3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965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E760D0C7-B410-8745-9388-D9B3C4F5D002}"/>
              </a:ext>
            </a:extLst>
          </p:cNvPr>
          <p:cNvGrpSpPr/>
          <p:nvPr/>
        </p:nvGrpSpPr>
        <p:grpSpPr>
          <a:xfrm>
            <a:off x="3118961" y="30483"/>
            <a:ext cx="7658891" cy="3999835"/>
            <a:chOff x="3118961" y="30483"/>
            <a:chExt cx="7658891" cy="3999835"/>
          </a:xfrm>
        </p:grpSpPr>
        <p:pic>
          <p:nvPicPr>
            <p:cNvPr id="51" name="Picture 50">
              <a:extLst>
                <a:ext uri="{FF2B5EF4-FFF2-40B4-BE49-F238E27FC236}">
                  <a16:creationId xmlns:a16="http://schemas.microsoft.com/office/drawing/2014/main" id="{7DEB745C-4A49-A943-BBD8-694F97CCA5C6}"/>
                </a:ext>
              </a:extLst>
            </p:cNvPr>
            <p:cNvPicPr>
              <a:picLocks noChangeAspect="1"/>
            </p:cNvPicPr>
            <p:nvPr/>
          </p:nvPicPr>
          <p:blipFill>
            <a:blip r:embed="rId2"/>
            <a:stretch>
              <a:fillRect/>
            </a:stretch>
          </p:blipFill>
          <p:spPr>
            <a:xfrm>
              <a:off x="8389980" y="2058966"/>
              <a:ext cx="2366682" cy="1828800"/>
            </a:xfrm>
            <a:prstGeom prst="rect">
              <a:avLst/>
            </a:prstGeom>
          </p:spPr>
        </p:pic>
        <p:pic>
          <p:nvPicPr>
            <p:cNvPr id="49" name="Picture 48">
              <a:extLst>
                <a:ext uri="{FF2B5EF4-FFF2-40B4-BE49-F238E27FC236}">
                  <a16:creationId xmlns:a16="http://schemas.microsoft.com/office/drawing/2014/main" id="{4603CEF1-A68B-2643-9EA7-8679DAA42EBA}"/>
                </a:ext>
              </a:extLst>
            </p:cNvPr>
            <p:cNvPicPr>
              <a:picLocks noChangeAspect="1"/>
            </p:cNvPicPr>
            <p:nvPr/>
          </p:nvPicPr>
          <p:blipFill>
            <a:blip r:embed="rId3"/>
            <a:stretch>
              <a:fillRect/>
            </a:stretch>
          </p:blipFill>
          <p:spPr>
            <a:xfrm>
              <a:off x="5728018" y="1948220"/>
              <a:ext cx="2591517" cy="2002536"/>
            </a:xfrm>
            <a:prstGeom prst="rect">
              <a:avLst/>
            </a:prstGeom>
          </p:spPr>
        </p:pic>
        <p:pic>
          <p:nvPicPr>
            <p:cNvPr id="47" name="Picture 46">
              <a:extLst>
                <a:ext uri="{FF2B5EF4-FFF2-40B4-BE49-F238E27FC236}">
                  <a16:creationId xmlns:a16="http://schemas.microsoft.com/office/drawing/2014/main" id="{D03EC577-EC0D-C94B-BAB9-8651FBE4EF8E}"/>
                </a:ext>
              </a:extLst>
            </p:cNvPr>
            <p:cNvPicPr>
              <a:picLocks noChangeAspect="1"/>
            </p:cNvPicPr>
            <p:nvPr/>
          </p:nvPicPr>
          <p:blipFill>
            <a:blip r:embed="rId4"/>
            <a:stretch>
              <a:fillRect/>
            </a:stretch>
          </p:blipFill>
          <p:spPr>
            <a:xfrm>
              <a:off x="3240839" y="2048009"/>
              <a:ext cx="2366682" cy="1828800"/>
            </a:xfrm>
            <a:prstGeom prst="rect">
              <a:avLst/>
            </a:prstGeom>
          </p:spPr>
        </p:pic>
        <p:pic>
          <p:nvPicPr>
            <p:cNvPr id="45" name="Picture 44">
              <a:extLst>
                <a:ext uri="{FF2B5EF4-FFF2-40B4-BE49-F238E27FC236}">
                  <a16:creationId xmlns:a16="http://schemas.microsoft.com/office/drawing/2014/main" id="{15296D0D-46FC-664D-8B5A-C92722C8B9E2}"/>
                </a:ext>
              </a:extLst>
            </p:cNvPr>
            <p:cNvPicPr>
              <a:picLocks noChangeAspect="1"/>
            </p:cNvPicPr>
            <p:nvPr/>
          </p:nvPicPr>
          <p:blipFill>
            <a:blip r:embed="rId5"/>
            <a:stretch>
              <a:fillRect/>
            </a:stretch>
          </p:blipFill>
          <p:spPr>
            <a:xfrm>
              <a:off x="8411170" y="79623"/>
              <a:ext cx="2366682" cy="1828800"/>
            </a:xfrm>
            <a:prstGeom prst="rect">
              <a:avLst/>
            </a:prstGeom>
          </p:spPr>
        </p:pic>
        <p:pic>
          <p:nvPicPr>
            <p:cNvPr id="43" name="Picture 42">
              <a:extLst>
                <a:ext uri="{FF2B5EF4-FFF2-40B4-BE49-F238E27FC236}">
                  <a16:creationId xmlns:a16="http://schemas.microsoft.com/office/drawing/2014/main" id="{EF0B7338-641D-6246-AC9D-416BDCDE5180}"/>
                </a:ext>
              </a:extLst>
            </p:cNvPr>
            <p:cNvPicPr>
              <a:picLocks noChangeAspect="1"/>
            </p:cNvPicPr>
            <p:nvPr/>
          </p:nvPicPr>
          <p:blipFill>
            <a:blip r:embed="rId6"/>
            <a:stretch>
              <a:fillRect/>
            </a:stretch>
          </p:blipFill>
          <p:spPr>
            <a:xfrm>
              <a:off x="5721682" y="30483"/>
              <a:ext cx="2591517" cy="2002536"/>
            </a:xfrm>
            <a:prstGeom prst="rect">
              <a:avLst/>
            </a:prstGeom>
          </p:spPr>
        </p:pic>
        <p:pic>
          <p:nvPicPr>
            <p:cNvPr id="41" name="Picture 40">
              <a:extLst>
                <a:ext uri="{FF2B5EF4-FFF2-40B4-BE49-F238E27FC236}">
                  <a16:creationId xmlns:a16="http://schemas.microsoft.com/office/drawing/2014/main" id="{586078F0-A032-3B4D-9F79-B52DD9F9B4E7}"/>
                </a:ext>
              </a:extLst>
            </p:cNvPr>
            <p:cNvPicPr>
              <a:picLocks noChangeAspect="1"/>
            </p:cNvPicPr>
            <p:nvPr/>
          </p:nvPicPr>
          <p:blipFill>
            <a:blip r:embed="rId7"/>
            <a:stretch>
              <a:fillRect/>
            </a:stretch>
          </p:blipFill>
          <p:spPr>
            <a:xfrm>
              <a:off x="3232663" y="89027"/>
              <a:ext cx="2366682" cy="1828800"/>
            </a:xfrm>
            <a:prstGeom prst="rect">
              <a:avLst/>
            </a:prstGeom>
          </p:spPr>
        </p:pic>
        <p:sp>
          <p:nvSpPr>
            <p:cNvPr id="8" name="TextBox 7">
              <a:extLst>
                <a:ext uri="{FF2B5EF4-FFF2-40B4-BE49-F238E27FC236}">
                  <a16:creationId xmlns:a16="http://schemas.microsoft.com/office/drawing/2014/main" id="{CBBBD135-AC7C-D148-BF83-C4DB255BDA8A}"/>
                </a:ext>
              </a:extLst>
            </p:cNvPr>
            <p:cNvSpPr txBox="1"/>
            <p:nvPr/>
          </p:nvSpPr>
          <p:spPr>
            <a:xfrm>
              <a:off x="4244477" y="1834047"/>
              <a:ext cx="428322" cy="215444"/>
            </a:xfrm>
            <a:prstGeom prst="rect">
              <a:avLst/>
            </a:prstGeom>
            <a:solidFill>
              <a:schemeClr val="bg1"/>
            </a:solidFill>
          </p:spPr>
          <p:txBody>
            <a:bodyPr wrap="none" rtlCol="0">
              <a:spAutoFit/>
            </a:bodyPr>
            <a:lstStyle/>
            <a:p>
              <a:r>
                <a:rPr lang="en-US" sz="800" dirty="0"/>
                <a:t>Fitted</a:t>
              </a:r>
            </a:p>
          </p:txBody>
        </p:sp>
        <p:sp>
          <p:nvSpPr>
            <p:cNvPr id="9" name="TextBox 8">
              <a:extLst>
                <a:ext uri="{FF2B5EF4-FFF2-40B4-BE49-F238E27FC236}">
                  <a16:creationId xmlns:a16="http://schemas.microsoft.com/office/drawing/2014/main" id="{5CA42F0E-3321-B441-A805-65FB26388756}"/>
                </a:ext>
              </a:extLst>
            </p:cNvPr>
            <p:cNvSpPr txBox="1"/>
            <p:nvPr/>
          </p:nvSpPr>
          <p:spPr>
            <a:xfrm rot="16200000">
              <a:off x="2796918" y="886191"/>
              <a:ext cx="859531" cy="215444"/>
            </a:xfrm>
            <a:prstGeom prst="rect">
              <a:avLst/>
            </a:prstGeom>
            <a:solidFill>
              <a:schemeClr val="bg1"/>
            </a:solidFill>
          </p:spPr>
          <p:txBody>
            <a:bodyPr wrap="none" rtlCol="0">
              <a:spAutoFit/>
            </a:bodyPr>
            <a:lstStyle/>
            <a:p>
              <a:r>
                <a:rPr lang="en-US" sz="800" dirty="0"/>
                <a:t>Pretest Residual</a:t>
              </a:r>
            </a:p>
          </p:txBody>
        </p:sp>
        <p:sp>
          <p:nvSpPr>
            <p:cNvPr id="10" name="TextBox 9">
              <a:extLst>
                <a:ext uri="{FF2B5EF4-FFF2-40B4-BE49-F238E27FC236}">
                  <a16:creationId xmlns:a16="http://schemas.microsoft.com/office/drawing/2014/main" id="{E1EFD82C-2622-644E-BAB5-490CF9A34F90}"/>
                </a:ext>
              </a:extLst>
            </p:cNvPr>
            <p:cNvSpPr txBox="1"/>
            <p:nvPr/>
          </p:nvSpPr>
          <p:spPr>
            <a:xfrm rot="16200000">
              <a:off x="5269683" y="815567"/>
              <a:ext cx="881973" cy="215444"/>
            </a:xfrm>
            <a:prstGeom prst="rect">
              <a:avLst/>
            </a:prstGeom>
            <a:solidFill>
              <a:schemeClr val="bg1"/>
            </a:solidFill>
          </p:spPr>
          <p:txBody>
            <a:bodyPr wrap="none" rtlCol="0">
              <a:spAutoFit/>
            </a:bodyPr>
            <a:lstStyle/>
            <a:p>
              <a:r>
                <a:rPr lang="en-US" sz="800" dirty="0"/>
                <a:t>Pretest  Residual</a:t>
              </a:r>
            </a:p>
          </p:txBody>
        </p:sp>
        <p:sp>
          <p:nvSpPr>
            <p:cNvPr id="12" name="TextBox 11">
              <a:extLst>
                <a:ext uri="{FF2B5EF4-FFF2-40B4-BE49-F238E27FC236}">
                  <a16:creationId xmlns:a16="http://schemas.microsoft.com/office/drawing/2014/main" id="{D966FB01-938B-AB4D-AEE5-0D55834FA608}"/>
                </a:ext>
              </a:extLst>
            </p:cNvPr>
            <p:cNvSpPr txBox="1"/>
            <p:nvPr/>
          </p:nvSpPr>
          <p:spPr>
            <a:xfrm>
              <a:off x="8978915" y="1834047"/>
              <a:ext cx="1319592" cy="215444"/>
            </a:xfrm>
            <a:prstGeom prst="rect">
              <a:avLst/>
            </a:prstGeom>
            <a:solidFill>
              <a:schemeClr val="bg1"/>
            </a:solidFill>
          </p:spPr>
          <p:txBody>
            <a:bodyPr wrap="none" rtlCol="0">
              <a:spAutoFit/>
            </a:bodyPr>
            <a:lstStyle/>
            <a:p>
              <a:r>
                <a:rPr lang="en-US" sz="800" dirty="0"/>
                <a:t>Standard Normal Quantiles</a:t>
              </a:r>
            </a:p>
          </p:txBody>
        </p:sp>
        <p:sp>
          <p:nvSpPr>
            <p:cNvPr id="13" name="Rectangle 12">
              <a:extLst>
                <a:ext uri="{FF2B5EF4-FFF2-40B4-BE49-F238E27FC236}">
                  <a16:creationId xmlns:a16="http://schemas.microsoft.com/office/drawing/2014/main" id="{8A37EFC1-1FF6-2D48-B18D-6ADDDE4E80FB}"/>
                </a:ext>
              </a:extLst>
            </p:cNvPr>
            <p:cNvSpPr/>
            <p:nvPr/>
          </p:nvSpPr>
          <p:spPr>
            <a:xfrm>
              <a:off x="5904571" y="1789771"/>
              <a:ext cx="2308302" cy="151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A80449-8426-1C4C-A3B5-F55E150ADBC3}"/>
                </a:ext>
              </a:extLst>
            </p:cNvPr>
            <p:cNvSpPr txBox="1"/>
            <p:nvPr/>
          </p:nvSpPr>
          <p:spPr>
            <a:xfrm>
              <a:off x="6796944" y="1834047"/>
              <a:ext cx="514885" cy="215444"/>
            </a:xfrm>
            <a:prstGeom prst="rect">
              <a:avLst/>
            </a:prstGeom>
            <a:solidFill>
              <a:schemeClr val="bg1"/>
            </a:solidFill>
          </p:spPr>
          <p:txBody>
            <a:bodyPr wrap="none" rtlCol="0">
              <a:spAutoFit/>
            </a:bodyPr>
            <a:lstStyle/>
            <a:p>
              <a:r>
                <a:rPr lang="en-US" sz="800" dirty="0"/>
                <a:t>Courses</a:t>
              </a:r>
            </a:p>
          </p:txBody>
        </p:sp>
        <p:sp>
          <p:nvSpPr>
            <p:cNvPr id="14" name="TextBox 13">
              <a:extLst>
                <a:ext uri="{FF2B5EF4-FFF2-40B4-BE49-F238E27FC236}">
                  <a16:creationId xmlns:a16="http://schemas.microsoft.com/office/drawing/2014/main" id="{0718D087-EEF3-EC41-8CD1-6A98256F44B4}"/>
                </a:ext>
              </a:extLst>
            </p:cNvPr>
            <p:cNvSpPr txBox="1"/>
            <p:nvPr/>
          </p:nvSpPr>
          <p:spPr>
            <a:xfrm rot="16200000">
              <a:off x="7706240" y="722641"/>
              <a:ext cx="1282723" cy="215444"/>
            </a:xfrm>
            <a:prstGeom prst="rect">
              <a:avLst/>
            </a:prstGeom>
            <a:solidFill>
              <a:schemeClr val="bg1"/>
            </a:solidFill>
          </p:spPr>
          <p:txBody>
            <a:bodyPr wrap="none" rtlCol="0">
              <a:spAutoFit/>
            </a:bodyPr>
            <a:lstStyle/>
            <a:p>
              <a:r>
                <a:rPr lang="en-US" sz="800" dirty="0"/>
                <a:t>Pretest  Standard Residual</a:t>
              </a:r>
            </a:p>
          </p:txBody>
        </p:sp>
        <p:sp>
          <p:nvSpPr>
            <p:cNvPr id="23" name="TextBox 22">
              <a:extLst>
                <a:ext uri="{FF2B5EF4-FFF2-40B4-BE49-F238E27FC236}">
                  <a16:creationId xmlns:a16="http://schemas.microsoft.com/office/drawing/2014/main" id="{6E87458E-4C8C-E946-A8F2-2D157F28D865}"/>
                </a:ext>
              </a:extLst>
            </p:cNvPr>
            <p:cNvSpPr txBox="1"/>
            <p:nvPr/>
          </p:nvSpPr>
          <p:spPr>
            <a:xfrm>
              <a:off x="4244477" y="3814874"/>
              <a:ext cx="428322" cy="215444"/>
            </a:xfrm>
            <a:prstGeom prst="rect">
              <a:avLst/>
            </a:prstGeom>
            <a:solidFill>
              <a:schemeClr val="bg1"/>
            </a:solidFill>
          </p:spPr>
          <p:txBody>
            <a:bodyPr wrap="none" rtlCol="0">
              <a:spAutoFit/>
            </a:bodyPr>
            <a:lstStyle/>
            <a:p>
              <a:r>
                <a:rPr lang="en-US" sz="800" dirty="0"/>
                <a:t>Fitted</a:t>
              </a:r>
            </a:p>
          </p:txBody>
        </p:sp>
        <p:sp>
          <p:nvSpPr>
            <p:cNvPr id="24" name="TextBox 23">
              <a:extLst>
                <a:ext uri="{FF2B5EF4-FFF2-40B4-BE49-F238E27FC236}">
                  <a16:creationId xmlns:a16="http://schemas.microsoft.com/office/drawing/2014/main" id="{1FA60FB5-0C94-D74D-8438-E031352EC07B}"/>
                </a:ext>
              </a:extLst>
            </p:cNvPr>
            <p:cNvSpPr txBox="1"/>
            <p:nvPr/>
          </p:nvSpPr>
          <p:spPr>
            <a:xfrm>
              <a:off x="8978915" y="3814874"/>
              <a:ext cx="1319592" cy="215444"/>
            </a:xfrm>
            <a:prstGeom prst="rect">
              <a:avLst/>
            </a:prstGeom>
            <a:solidFill>
              <a:schemeClr val="bg1"/>
            </a:solidFill>
          </p:spPr>
          <p:txBody>
            <a:bodyPr wrap="none" rtlCol="0">
              <a:spAutoFit/>
            </a:bodyPr>
            <a:lstStyle/>
            <a:p>
              <a:r>
                <a:rPr lang="en-US" sz="800" dirty="0"/>
                <a:t>Standard Normal Quantiles</a:t>
              </a:r>
            </a:p>
          </p:txBody>
        </p:sp>
        <p:sp>
          <p:nvSpPr>
            <p:cNvPr id="26" name="Rectangle 25">
              <a:extLst>
                <a:ext uri="{FF2B5EF4-FFF2-40B4-BE49-F238E27FC236}">
                  <a16:creationId xmlns:a16="http://schemas.microsoft.com/office/drawing/2014/main" id="{2C580531-E325-884B-B295-D43BE282B52B}"/>
                </a:ext>
              </a:extLst>
            </p:cNvPr>
            <p:cNvSpPr/>
            <p:nvPr/>
          </p:nvSpPr>
          <p:spPr>
            <a:xfrm>
              <a:off x="5931577" y="3752394"/>
              <a:ext cx="2308302" cy="151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3BE1F14-3A31-0A47-A563-EE3647ED060B}"/>
                </a:ext>
              </a:extLst>
            </p:cNvPr>
            <p:cNvSpPr txBox="1"/>
            <p:nvPr/>
          </p:nvSpPr>
          <p:spPr>
            <a:xfrm>
              <a:off x="6796944" y="3814874"/>
              <a:ext cx="514885" cy="215444"/>
            </a:xfrm>
            <a:prstGeom prst="rect">
              <a:avLst/>
            </a:prstGeom>
            <a:solidFill>
              <a:schemeClr val="bg1"/>
            </a:solidFill>
          </p:spPr>
          <p:txBody>
            <a:bodyPr wrap="none" rtlCol="0">
              <a:spAutoFit/>
            </a:bodyPr>
            <a:lstStyle/>
            <a:p>
              <a:r>
                <a:rPr lang="en-US" sz="800" dirty="0"/>
                <a:t>Courses</a:t>
              </a:r>
            </a:p>
          </p:txBody>
        </p:sp>
        <p:sp>
          <p:nvSpPr>
            <p:cNvPr id="27" name="TextBox 26">
              <a:extLst>
                <a:ext uri="{FF2B5EF4-FFF2-40B4-BE49-F238E27FC236}">
                  <a16:creationId xmlns:a16="http://schemas.microsoft.com/office/drawing/2014/main" id="{F1C59C22-0B92-444E-9F26-321FA7497DE3}"/>
                </a:ext>
              </a:extLst>
            </p:cNvPr>
            <p:cNvSpPr txBox="1"/>
            <p:nvPr/>
          </p:nvSpPr>
          <p:spPr>
            <a:xfrm rot="16200000">
              <a:off x="2764857" y="2839566"/>
              <a:ext cx="923651" cy="215444"/>
            </a:xfrm>
            <a:prstGeom prst="rect">
              <a:avLst/>
            </a:prstGeom>
            <a:solidFill>
              <a:schemeClr val="bg1"/>
            </a:solidFill>
          </p:spPr>
          <p:txBody>
            <a:bodyPr wrap="none" rtlCol="0">
              <a:spAutoFit/>
            </a:bodyPr>
            <a:lstStyle/>
            <a:p>
              <a:r>
                <a:rPr lang="en-US" sz="800" dirty="0"/>
                <a:t>Posttest  Residual</a:t>
              </a:r>
            </a:p>
          </p:txBody>
        </p:sp>
        <p:sp>
          <p:nvSpPr>
            <p:cNvPr id="28" name="TextBox 27">
              <a:extLst>
                <a:ext uri="{FF2B5EF4-FFF2-40B4-BE49-F238E27FC236}">
                  <a16:creationId xmlns:a16="http://schemas.microsoft.com/office/drawing/2014/main" id="{26FC6005-66BF-6E40-8249-D1C3E48F01D1}"/>
                </a:ext>
              </a:extLst>
            </p:cNvPr>
            <p:cNvSpPr txBox="1"/>
            <p:nvPr/>
          </p:nvSpPr>
          <p:spPr>
            <a:xfrm rot="16200000">
              <a:off x="5248844" y="2768942"/>
              <a:ext cx="923651" cy="215444"/>
            </a:xfrm>
            <a:prstGeom prst="rect">
              <a:avLst/>
            </a:prstGeom>
            <a:solidFill>
              <a:schemeClr val="bg1"/>
            </a:solidFill>
          </p:spPr>
          <p:txBody>
            <a:bodyPr wrap="none" rtlCol="0">
              <a:spAutoFit/>
            </a:bodyPr>
            <a:lstStyle/>
            <a:p>
              <a:r>
                <a:rPr lang="en-US" sz="800" dirty="0"/>
                <a:t>Posttest  Residual</a:t>
              </a:r>
            </a:p>
          </p:txBody>
        </p:sp>
        <p:sp>
          <p:nvSpPr>
            <p:cNvPr id="29" name="TextBox 28">
              <a:extLst>
                <a:ext uri="{FF2B5EF4-FFF2-40B4-BE49-F238E27FC236}">
                  <a16:creationId xmlns:a16="http://schemas.microsoft.com/office/drawing/2014/main" id="{FFD539CE-701D-7945-90FF-A21F7B19AF4F}"/>
                </a:ext>
              </a:extLst>
            </p:cNvPr>
            <p:cNvSpPr txBox="1"/>
            <p:nvPr/>
          </p:nvSpPr>
          <p:spPr>
            <a:xfrm rot="16200000">
              <a:off x="7685401" y="2676016"/>
              <a:ext cx="1324402" cy="215444"/>
            </a:xfrm>
            <a:prstGeom prst="rect">
              <a:avLst/>
            </a:prstGeom>
            <a:solidFill>
              <a:schemeClr val="bg1"/>
            </a:solidFill>
          </p:spPr>
          <p:txBody>
            <a:bodyPr wrap="none" rtlCol="0">
              <a:spAutoFit/>
            </a:bodyPr>
            <a:lstStyle/>
            <a:p>
              <a:r>
                <a:rPr lang="en-US" sz="800" dirty="0"/>
                <a:t> Posttest Standard Residual</a:t>
              </a:r>
            </a:p>
          </p:txBody>
        </p:sp>
      </p:grpSp>
      <p:sp>
        <p:nvSpPr>
          <p:cNvPr id="30" name="TextBox 29">
            <a:extLst>
              <a:ext uri="{FF2B5EF4-FFF2-40B4-BE49-F238E27FC236}">
                <a16:creationId xmlns:a16="http://schemas.microsoft.com/office/drawing/2014/main" id="{A59D8663-8DE6-294F-A835-A5A24DDD1AC8}"/>
              </a:ext>
            </a:extLst>
          </p:cNvPr>
          <p:cNvSpPr txBox="1"/>
          <p:nvPr/>
        </p:nvSpPr>
        <p:spPr>
          <a:xfrm>
            <a:off x="397565" y="566530"/>
            <a:ext cx="479618" cy="369332"/>
          </a:xfrm>
          <a:prstGeom prst="rect">
            <a:avLst/>
          </a:prstGeom>
          <a:noFill/>
        </p:spPr>
        <p:txBody>
          <a:bodyPr wrap="none" rtlCol="0">
            <a:spAutoFit/>
          </a:bodyPr>
          <a:lstStyle/>
          <a:p>
            <a:r>
              <a:rPr lang="en-US" dirty="0" err="1"/>
              <a:t>Alg</a:t>
            </a:r>
            <a:endParaRPr lang="en-US" dirty="0"/>
          </a:p>
        </p:txBody>
      </p:sp>
    </p:spTree>
    <p:extLst>
      <p:ext uri="{BB962C8B-B14F-4D97-AF65-F5344CB8AC3E}">
        <p14:creationId xmlns:p14="http://schemas.microsoft.com/office/powerpoint/2010/main" val="666563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89C0C72-2957-C348-BE52-85E6E6A86034}"/>
              </a:ext>
            </a:extLst>
          </p:cNvPr>
          <p:cNvGrpSpPr/>
          <p:nvPr/>
        </p:nvGrpSpPr>
        <p:grpSpPr>
          <a:xfrm>
            <a:off x="3118961" y="2159"/>
            <a:ext cx="7654496" cy="4028159"/>
            <a:chOff x="3118961" y="2159"/>
            <a:chExt cx="7654496" cy="4028159"/>
          </a:xfrm>
        </p:grpSpPr>
        <p:pic>
          <p:nvPicPr>
            <p:cNvPr id="38" name="Picture 37">
              <a:extLst>
                <a:ext uri="{FF2B5EF4-FFF2-40B4-BE49-F238E27FC236}">
                  <a16:creationId xmlns:a16="http://schemas.microsoft.com/office/drawing/2014/main" id="{F8D031C1-94FA-1E43-82EC-FDFC52ADDE4B}"/>
                </a:ext>
              </a:extLst>
            </p:cNvPr>
            <p:cNvPicPr>
              <a:picLocks noChangeAspect="1"/>
            </p:cNvPicPr>
            <p:nvPr/>
          </p:nvPicPr>
          <p:blipFill>
            <a:blip r:embed="rId2"/>
            <a:stretch>
              <a:fillRect/>
            </a:stretch>
          </p:blipFill>
          <p:spPr>
            <a:xfrm>
              <a:off x="8406775" y="79513"/>
              <a:ext cx="2366682" cy="1828800"/>
            </a:xfrm>
            <a:prstGeom prst="rect">
              <a:avLst/>
            </a:prstGeom>
          </p:spPr>
        </p:pic>
        <p:pic>
          <p:nvPicPr>
            <p:cNvPr id="36" name="Picture 35">
              <a:extLst>
                <a:ext uri="{FF2B5EF4-FFF2-40B4-BE49-F238E27FC236}">
                  <a16:creationId xmlns:a16="http://schemas.microsoft.com/office/drawing/2014/main" id="{AA74AB14-D9A7-5344-8ED3-DE64C6E8E742}"/>
                </a:ext>
              </a:extLst>
            </p:cNvPr>
            <p:cNvPicPr>
              <a:picLocks noChangeAspect="1"/>
            </p:cNvPicPr>
            <p:nvPr/>
          </p:nvPicPr>
          <p:blipFill>
            <a:blip r:embed="rId3"/>
            <a:stretch>
              <a:fillRect/>
            </a:stretch>
          </p:blipFill>
          <p:spPr>
            <a:xfrm>
              <a:off x="5710669" y="2159"/>
              <a:ext cx="2591517" cy="2002536"/>
            </a:xfrm>
            <a:prstGeom prst="rect">
              <a:avLst/>
            </a:prstGeom>
          </p:spPr>
        </p:pic>
        <p:pic>
          <p:nvPicPr>
            <p:cNvPr id="34" name="Picture 33">
              <a:extLst>
                <a:ext uri="{FF2B5EF4-FFF2-40B4-BE49-F238E27FC236}">
                  <a16:creationId xmlns:a16="http://schemas.microsoft.com/office/drawing/2014/main" id="{FB36034B-FCFF-C749-B4EA-3A92215A2B5D}"/>
                </a:ext>
              </a:extLst>
            </p:cNvPr>
            <p:cNvPicPr>
              <a:picLocks noChangeAspect="1"/>
            </p:cNvPicPr>
            <p:nvPr/>
          </p:nvPicPr>
          <p:blipFill>
            <a:blip r:embed="rId4"/>
            <a:stretch>
              <a:fillRect/>
            </a:stretch>
          </p:blipFill>
          <p:spPr>
            <a:xfrm>
              <a:off x="3232663" y="89027"/>
              <a:ext cx="2366682" cy="1828800"/>
            </a:xfrm>
            <a:prstGeom prst="rect">
              <a:avLst/>
            </a:prstGeom>
          </p:spPr>
        </p:pic>
        <p:pic>
          <p:nvPicPr>
            <p:cNvPr id="20" name="Picture 19">
              <a:extLst>
                <a:ext uri="{FF2B5EF4-FFF2-40B4-BE49-F238E27FC236}">
                  <a16:creationId xmlns:a16="http://schemas.microsoft.com/office/drawing/2014/main" id="{3B4F4A52-9FF0-B84D-AAB8-E59F26B175B4}"/>
                </a:ext>
              </a:extLst>
            </p:cNvPr>
            <p:cNvPicPr>
              <a:picLocks noChangeAspect="1"/>
            </p:cNvPicPr>
            <p:nvPr/>
          </p:nvPicPr>
          <p:blipFill>
            <a:blip r:embed="rId5"/>
            <a:stretch>
              <a:fillRect/>
            </a:stretch>
          </p:blipFill>
          <p:spPr>
            <a:xfrm>
              <a:off x="5715346" y="1962623"/>
              <a:ext cx="2591517" cy="2002536"/>
            </a:xfrm>
            <a:prstGeom prst="rect">
              <a:avLst/>
            </a:prstGeom>
          </p:spPr>
        </p:pic>
        <p:sp>
          <p:nvSpPr>
            <p:cNvPr id="8" name="TextBox 7">
              <a:extLst>
                <a:ext uri="{FF2B5EF4-FFF2-40B4-BE49-F238E27FC236}">
                  <a16:creationId xmlns:a16="http://schemas.microsoft.com/office/drawing/2014/main" id="{CBBBD135-AC7C-D148-BF83-C4DB255BDA8A}"/>
                </a:ext>
              </a:extLst>
            </p:cNvPr>
            <p:cNvSpPr txBox="1"/>
            <p:nvPr/>
          </p:nvSpPr>
          <p:spPr>
            <a:xfrm>
              <a:off x="4244477" y="1834047"/>
              <a:ext cx="428322" cy="215444"/>
            </a:xfrm>
            <a:prstGeom prst="rect">
              <a:avLst/>
            </a:prstGeom>
            <a:solidFill>
              <a:schemeClr val="bg1"/>
            </a:solidFill>
          </p:spPr>
          <p:txBody>
            <a:bodyPr wrap="none" rtlCol="0">
              <a:spAutoFit/>
            </a:bodyPr>
            <a:lstStyle/>
            <a:p>
              <a:r>
                <a:rPr lang="en-US" sz="800" dirty="0"/>
                <a:t>Fitted</a:t>
              </a:r>
            </a:p>
          </p:txBody>
        </p:sp>
        <p:sp>
          <p:nvSpPr>
            <p:cNvPr id="9" name="TextBox 8">
              <a:extLst>
                <a:ext uri="{FF2B5EF4-FFF2-40B4-BE49-F238E27FC236}">
                  <a16:creationId xmlns:a16="http://schemas.microsoft.com/office/drawing/2014/main" id="{5CA42F0E-3321-B441-A805-65FB26388756}"/>
                </a:ext>
              </a:extLst>
            </p:cNvPr>
            <p:cNvSpPr txBox="1"/>
            <p:nvPr/>
          </p:nvSpPr>
          <p:spPr>
            <a:xfrm rot="16200000">
              <a:off x="2796918" y="886191"/>
              <a:ext cx="859531" cy="215444"/>
            </a:xfrm>
            <a:prstGeom prst="rect">
              <a:avLst/>
            </a:prstGeom>
            <a:solidFill>
              <a:schemeClr val="bg1"/>
            </a:solidFill>
          </p:spPr>
          <p:txBody>
            <a:bodyPr wrap="none" rtlCol="0">
              <a:spAutoFit/>
            </a:bodyPr>
            <a:lstStyle/>
            <a:p>
              <a:r>
                <a:rPr lang="en-US" sz="800" dirty="0"/>
                <a:t>Pretest Residual</a:t>
              </a:r>
            </a:p>
          </p:txBody>
        </p:sp>
        <p:sp>
          <p:nvSpPr>
            <p:cNvPr id="10" name="TextBox 9">
              <a:extLst>
                <a:ext uri="{FF2B5EF4-FFF2-40B4-BE49-F238E27FC236}">
                  <a16:creationId xmlns:a16="http://schemas.microsoft.com/office/drawing/2014/main" id="{E1EFD82C-2622-644E-BAB5-490CF9A34F90}"/>
                </a:ext>
              </a:extLst>
            </p:cNvPr>
            <p:cNvSpPr txBox="1"/>
            <p:nvPr/>
          </p:nvSpPr>
          <p:spPr>
            <a:xfrm rot="16200000">
              <a:off x="5269683" y="815567"/>
              <a:ext cx="881973" cy="215444"/>
            </a:xfrm>
            <a:prstGeom prst="rect">
              <a:avLst/>
            </a:prstGeom>
            <a:solidFill>
              <a:schemeClr val="bg1"/>
            </a:solidFill>
          </p:spPr>
          <p:txBody>
            <a:bodyPr wrap="none" rtlCol="0">
              <a:spAutoFit/>
            </a:bodyPr>
            <a:lstStyle/>
            <a:p>
              <a:r>
                <a:rPr lang="en-US" sz="800" dirty="0"/>
                <a:t>Pretest  Residual</a:t>
              </a:r>
            </a:p>
          </p:txBody>
        </p:sp>
        <p:sp>
          <p:nvSpPr>
            <p:cNvPr id="12" name="TextBox 11">
              <a:extLst>
                <a:ext uri="{FF2B5EF4-FFF2-40B4-BE49-F238E27FC236}">
                  <a16:creationId xmlns:a16="http://schemas.microsoft.com/office/drawing/2014/main" id="{D966FB01-938B-AB4D-AEE5-0D55834FA608}"/>
                </a:ext>
              </a:extLst>
            </p:cNvPr>
            <p:cNvSpPr txBox="1"/>
            <p:nvPr/>
          </p:nvSpPr>
          <p:spPr>
            <a:xfrm>
              <a:off x="8978915" y="1834047"/>
              <a:ext cx="1319592" cy="215444"/>
            </a:xfrm>
            <a:prstGeom prst="rect">
              <a:avLst/>
            </a:prstGeom>
            <a:solidFill>
              <a:schemeClr val="bg1"/>
            </a:solidFill>
          </p:spPr>
          <p:txBody>
            <a:bodyPr wrap="none" rtlCol="0">
              <a:spAutoFit/>
            </a:bodyPr>
            <a:lstStyle/>
            <a:p>
              <a:r>
                <a:rPr lang="en-US" sz="800" dirty="0"/>
                <a:t>Standard Normal Quantiles</a:t>
              </a:r>
            </a:p>
          </p:txBody>
        </p:sp>
        <p:sp>
          <p:nvSpPr>
            <p:cNvPr id="13" name="Rectangle 12">
              <a:extLst>
                <a:ext uri="{FF2B5EF4-FFF2-40B4-BE49-F238E27FC236}">
                  <a16:creationId xmlns:a16="http://schemas.microsoft.com/office/drawing/2014/main" id="{8A37EFC1-1FF6-2D48-B18D-6ADDDE4E80FB}"/>
                </a:ext>
              </a:extLst>
            </p:cNvPr>
            <p:cNvSpPr/>
            <p:nvPr/>
          </p:nvSpPr>
          <p:spPr>
            <a:xfrm>
              <a:off x="5904571" y="1789771"/>
              <a:ext cx="2308302" cy="151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8A80449-8426-1C4C-A3B5-F55E150ADBC3}"/>
                </a:ext>
              </a:extLst>
            </p:cNvPr>
            <p:cNvSpPr txBox="1"/>
            <p:nvPr/>
          </p:nvSpPr>
          <p:spPr>
            <a:xfrm>
              <a:off x="6796944" y="1834047"/>
              <a:ext cx="514885" cy="215444"/>
            </a:xfrm>
            <a:prstGeom prst="rect">
              <a:avLst/>
            </a:prstGeom>
            <a:solidFill>
              <a:schemeClr val="bg1"/>
            </a:solidFill>
          </p:spPr>
          <p:txBody>
            <a:bodyPr wrap="none" rtlCol="0">
              <a:spAutoFit/>
            </a:bodyPr>
            <a:lstStyle/>
            <a:p>
              <a:r>
                <a:rPr lang="en-US" sz="800" dirty="0"/>
                <a:t>Courses</a:t>
              </a:r>
            </a:p>
          </p:txBody>
        </p:sp>
        <p:sp>
          <p:nvSpPr>
            <p:cNvPr id="14" name="TextBox 13">
              <a:extLst>
                <a:ext uri="{FF2B5EF4-FFF2-40B4-BE49-F238E27FC236}">
                  <a16:creationId xmlns:a16="http://schemas.microsoft.com/office/drawing/2014/main" id="{0718D087-EEF3-EC41-8CD1-6A98256F44B4}"/>
                </a:ext>
              </a:extLst>
            </p:cNvPr>
            <p:cNvSpPr txBox="1"/>
            <p:nvPr/>
          </p:nvSpPr>
          <p:spPr>
            <a:xfrm rot="16200000">
              <a:off x="7706240" y="722641"/>
              <a:ext cx="1282723" cy="215444"/>
            </a:xfrm>
            <a:prstGeom prst="rect">
              <a:avLst/>
            </a:prstGeom>
            <a:solidFill>
              <a:schemeClr val="bg1"/>
            </a:solidFill>
          </p:spPr>
          <p:txBody>
            <a:bodyPr wrap="none" rtlCol="0">
              <a:spAutoFit/>
            </a:bodyPr>
            <a:lstStyle/>
            <a:p>
              <a:r>
                <a:rPr lang="en-US" sz="800" dirty="0"/>
                <a:t>Pretest  Standard Residual</a:t>
              </a:r>
            </a:p>
          </p:txBody>
        </p:sp>
        <p:pic>
          <p:nvPicPr>
            <p:cNvPr id="18" name="Picture 17">
              <a:extLst>
                <a:ext uri="{FF2B5EF4-FFF2-40B4-BE49-F238E27FC236}">
                  <a16:creationId xmlns:a16="http://schemas.microsoft.com/office/drawing/2014/main" id="{F6A5EEC6-A795-E847-9085-C9207DBD8DF5}"/>
                </a:ext>
              </a:extLst>
            </p:cNvPr>
            <p:cNvPicPr>
              <a:picLocks noChangeAspect="1"/>
            </p:cNvPicPr>
            <p:nvPr/>
          </p:nvPicPr>
          <p:blipFill>
            <a:blip r:embed="rId6"/>
            <a:stretch>
              <a:fillRect/>
            </a:stretch>
          </p:blipFill>
          <p:spPr>
            <a:xfrm>
              <a:off x="3236265" y="2049491"/>
              <a:ext cx="2366682" cy="1828800"/>
            </a:xfrm>
            <a:prstGeom prst="rect">
              <a:avLst/>
            </a:prstGeom>
          </p:spPr>
        </p:pic>
        <p:pic>
          <p:nvPicPr>
            <p:cNvPr id="22" name="Picture 21">
              <a:extLst>
                <a:ext uri="{FF2B5EF4-FFF2-40B4-BE49-F238E27FC236}">
                  <a16:creationId xmlns:a16="http://schemas.microsoft.com/office/drawing/2014/main" id="{4EDE5292-9B4A-B44B-AC43-94F7AF20049D}"/>
                </a:ext>
              </a:extLst>
            </p:cNvPr>
            <p:cNvPicPr>
              <a:picLocks noChangeAspect="1"/>
            </p:cNvPicPr>
            <p:nvPr/>
          </p:nvPicPr>
          <p:blipFill>
            <a:blip r:embed="rId7"/>
            <a:stretch>
              <a:fillRect/>
            </a:stretch>
          </p:blipFill>
          <p:spPr>
            <a:xfrm>
              <a:off x="8387222" y="2058380"/>
              <a:ext cx="2366682" cy="1828800"/>
            </a:xfrm>
            <a:prstGeom prst="rect">
              <a:avLst/>
            </a:prstGeom>
          </p:spPr>
        </p:pic>
        <p:sp>
          <p:nvSpPr>
            <p:cNvPr id="23" name="TextBox 22">
              <a:extLst>
                <a:ext uri="{FF2B5EF4-FFF2-40B4-BE49-F238E27FC236}">
                  <a16:creationId xmlns:a16="http://schemas.microsoft.com/office/drawing/2014/main" id="{6E87458E-4C8C-E946-A8F2-2D157F28D865}"/>
                </a:ext>
              </a:extLst>
            </p:cNvPr>
            <p:cNvSpPr txBox="1"/>
            <p:nvPr/>
          </p:nvSpPr>
          <p:spPr>
            <a:xfrm>
              <a:off x="4244477" y="3814874"/>
              <a:ext cx="428322" cy="215444"/>
            </a:xfrm>
            <a:prstGeom prst="rect">
              <a:avLst/>
            </a:prstGeom>
            <a:solidFill>
              <a:schemeClr val="bg1"/>
            </a:solidFill>
          </p:spPr>
          <p:txBody>
            <a:bodyPr wrap="none" rtlCol="0">
              <a:spAutoFit/>
            </a:bodyPr>
            <a:lstStyle/>
            <a:p>
              <a:r>
                <a:rPr lang="en-US" sz="800" dirty="0"/>
                <a:t>Fitted</a:t>
              </a:r>
            </a:p>
          </p:txBody>
        </p:sp>
        <p:sp>
          <p:nvSpPr>
            <p:cNvPr id="24" name="TextBox 23">
              <a:extLst>
                <a:ext uri="{FF2B5EF4-FFF2-40B4-BE49-F238E27FC236}">
                  <a16:creationId xmlns:a16="http://schemas.microsoft.com/office/drawing/2014/main" id="{1FA60FB5-0C94-D74D-8438-E031352EC07B}"/>
                </a:ext>
              </a:extLst>
            </p:cNvPr>
            <p:cNvSpPr txBox="1"/>
            <p:nvPr/>
          </p:nvSpPr>
          <p:spPr>
            <a:xfrm>
              <a:off x="8978915" y="3814874"/>
              <a:ext cx="1319592" cy="215444"/>
            </a:xfrm>
            <a:prstGeom prst="rect">
              <a:avLst/>
            </a:prstGeom>
            <a:solidFill>
              <a:schemeClr val="bg1"/>
            </a:solidFill>
          </p:spPr>
          <p:txBody>
            <a:bodyPr wrap="none" rtlCol="0">
              <a:spAutoFit/>
            </a:bodyPr>
            <a:lstStyle/>
            <a:p>
              <a:r>
                <a:rPr lang="en-US" sz="800" dirty="0"/>
                <a:t>Standard Normal Quantiles</a:t>
              </a:r>
            </a:p>
          </p:txBody>
        </p:sp>
        <p:sp>
          <p:nvSpPr>
            <p:cNvPr id="26" name="Rectangle 25">
              <a:extLst>
                <a:ext uri="{FF2B5EF4-FFF2-40B4-BE49-F238E27FC236}">
                  <a16:creationId xmlns:a16="http://schemas.microsoft.com/office/drawing/2014/main" id="{2C580531-E325-884B-B295-D43BE282B52B}"/>
                </a:ext>
              </a:extLst>
            </p:cNvPr>
            <p:cNvSpPr/>
            <p:nvPr/>
          </p:nvSpPr>
          <p:spPr>
            <a:xfrm>
              <a:off x="5931577" y="3752394"/>
              <a:ext cx="2308302" cy="151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3BE1F14-3A31-0A47-A563-EE3647ED060B}"/>
                </a:ext>
              </a:extLst>
            </p:cNvPr>
            <p:cNvSpPr txBox="1"/>
            <p:nvPr/>
          </p:nvSpPr>
          <p:spPr>
            <a:xfrm>
              <a:off x="6796944" y="3814874"/>
              <a:ext cx="514885" cy="215444"/>
            </a:xfrm>
            <a:prstGeom prst="rect">
              <a:avLst/>
            </a:prstGeom>
            <a:solidFill>
              <a:schemeClr val="bg1"/>
            </a:solidFill>
          </p:spPr>
          <p:txBody>
            <a:bodyPr wrap="none" rtlCol="0">
              <a:spAutoFit/>
            </a:bodyPr>
            <a:lstStyle/>
            <a:p>
              <a:r>
                <a:rPr lang="en-US" sz="800" dirty="0"/>
                <a:t>Courses</a:t>
              </a:r>
            </a:p>
          </p:txBody>
        </p:sp>
        <p:sp>
          <p:nvSpPr>
            <p:cNvPr id="27" name="TextBox 26">
              <a:extLst>
                <a:ext uri="{FF2B5EF4-FFF2-40B4-BE49-F238E27FC236}">
                  <a16:creationId xmlns:a16="http://schemas.microsoft.com/office/drawing/2014/main" id="{F1C59C22-0B92-444E-9F26-321FA7497DE3}"/>
                </a:ext>
              </a:extLst>
            </p:cNvPr>
            <p:cNvSpPr txBox="1"/>
            <p:nvPr/>
          </p:nvSpPr>
          <p:spPr>
            <a:xfrm rot="16200000">
              <a:off x="2764857" y="2839566"/>
              <a:ext cx="923651" cy="215444"/>
            </a:xfrm>
            <a:prstGeom prst="rect">
              <a:avLst/>
            </a:prstGeom>
            <a:solidFill>
              <a:schemeClr val="bg1"/>
            </a:solidFill>
          </p:spPr>
          <p:txBody>
            <a:bodyPr wrap="none" rtlCol="0">
              <a:spAutoFit/>
            </a:bodyPr>
            <a:lstStyle/>
            <a:p>
              <a:r>
                <a:rPr lang="en-US" sz="800" dirty="0"/>
                <a:t>Posttest  Residual</a:t>
              </a:r>
            </a:p>
          </p:txBody>
        </p:sp>
        <p:sp>
          <p:nvSpPr>
            <p:cNvPr id="28" name="TextBox 27">
              <a:extLst>
                <a:ext uri="{FF2B5EF4-FFF2-40B4-BE49-F238E27FC236}">
                  <a16:creationId xmlns:a16="http://schemas.microsoft.com/office/drawing/2014/main" id="{26FC6005-66BF-6E40-8249-D1C3E48F01D1}"/>
                </a:ext>
              </a:extLst>
            </p:cNvPr>
            <p:cNvSpPr txBox="1"/>
            <p:nvPr/>
          </p:nvSpPr>
          <p:spPr>
            <a:xfrm rot="16200000">
              <a:off x="5248844" y="2768942"/>
              <a:ext cx="923651" cy="215444"/>
            </a:xfrm>
            <a:prstGeom prst="rect">
              <a:avLst/>
            </a:prstGeom>
            <a:solidFill>
              <a:schemeClr val="bg1"/>
            </a:solidFill>
          </p:spPr>
          <p:txBody>
            <a:bodyPr wrap="none" rtlCol="0">
              <a:spAutoFit/>
            </a:bodyPr>
            <a:lstStyle/>
            <a:p>
              <a:r>
                <a:rPr lang="en-US" sz="800" dirty="0"/>
                <a:t>Posttest  Residual</a:t>
              </a:r>
            </a:p>
          </p:txBody>
        </p:sp>
        <p:sp>
          <p:nvSpPr>
            <p:cNvPr id="29" name="TextBox 28">
              <a:extLst>
                <a:ext uri="{FF2B5EF4-FFF2-40B4-BE49-F238E27FC236}">
                  <a16:creationId xmlns:a16="http://schemas.microsoft.com/office/drawing/2014/main" id="{FFD539CE-701D-7945-90FF-A21F7B19AF4F}"/>
                </a:ext>
              </a:extLst>
            </p:cNvPr>
            <p:cNvSpPr txBox="1"/>
            <p:nvPr/>
          </p:nvSpPr>
          <p:spPr>
            <a:xfrm rot="16200000">
              <a:off x="7685401" y="2676016"/>
              <a:ext cx="1324402" cy="215444"/>
            </a:xfrm>
            <a:prstGeom prst="rect">
              <a:avLst/>
            </a:prstGeom>
            <a:solidFill>
              <a:schemeClr val="bg1"/>
            </a:solidFill>
          </p:spPr>
          <p:txBody>
            <a:bodyPr wrap="none" rtlCol="0">
              <a:spAutoFit/>
            </a:bodyPr>
            <a:lstStyle/>
            <a:p>
              <a:r>
                <a:rPr lang="en-US" sz="800" dirty="0"/>
                <a:t> Posttest Standard Residual</a:t>
              </a:r>
            </a:p>
          </p:txBody>
        </p:sp>
      </p:grpSp>
      <p:sp>
        <p:nvSpPr>
          <p:cNvPr id="30" name="TextBox 29">
            <a:extLst>
              <a:ext uri="{FF2B5EF4-FFF2-40B4-BE49-F238E27FC236}">
                <a16:creationId xmlns:a16="http://schemas.microsoft.com/office/drawing/2014/main" id="{A59D8663-8DE6-294F-A835-A5A24DDD1AC8}"/>
              </a:ext>
            </a:extLst>
          </p:cNvPr>
          <p:cNvSpPr txBox="1"/>
          <p:nvPr/>
        </p:nvSpPr>
        <p:spPr>
          <a:xfrm>
            <a:off x="397565" y="566530"/>
            <a:ext cx="541815" cy="369332"/>
          </a:xfrm>
          <a:prstGeom prst="rect">
            <a:avLst/>
          </a:prstGeom>
          <a:noFill/>
        </p:spPr>
        <p:txBody>
          <a:bodyPr wrap="none" rtlCol="0">
            <a:spAutoFit/>
          </a:bodyPr>
          <a:lstStyle/>
          <a:p>
            <a:r>
              <a:rPr lang="en-US" dirty="0" err="1"/>
              <a:t>calc</a:t>
            </a:r>
            <a:endParaRPr lang="en-US" dirty="0"/>
          </a:p>
        </p:txBody>
      </p:sp>
    </p:spTree>
    <p:extLst>
      <p:ext uri="{BB962C8B-B14F-4D97-AF65-F5344CB8AC3E}">
        <p14:creationId xmlns:p14="http://schemas.microsoft.com/office/powerpoint/2010/main" val="2915940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C4EEB6AC-395C-3D4A-9E06-F709658DC406}"/>
              </a:ext>
            </a:extLst>
          </p:cNvPr>
          <p:cNvGrpSpPr/>
          <p:nvPr/>
        </p:nvGrpSpPr>
        <p:grpSpPr>
          <a:xfrm>
            <a:off x="3062208" y="-43032"/>
            <a:ext cx="5815092" cy="6939575"/>
            <a:chOff x="3062208" y="-43032"/>
            <a:chExt cx="5815092" cy="6939575"/>
          </a:xfrm>
        </p:grpSpPr>
        <p:sp>
          <p:nvSpPr>
            <p:cNvPr id="52" name="Rectangle 51">
              <a:extLst>
                <a:ext uri="{FF2B5EF4-FFF2-40B4-BE49-F238E27FC236}">
                  <a16:creationId xmlns:a16="http://schemas.microsoft.com/office/drawing/2014/main" id="{560A8129-C0A2-9544-9357-4DF561E86CE0}"/>
                </a:ext>
              </a:extLst>
            </p:cNvPr>
            <p:cNvSpPr/>
            <p:nvPr/>
          </p:nvSpPr>
          <p:spPr>
            <a:xfrm>
              <a:off x="3071191" y="-43032"/>
              <a:ext cx="5724939" cy="6901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98A8D020-4DC8-8949-BE49-1E4E81FB2864}"/>
                </a:ext>
              </a:extLst>
            </p:cNvPr>
            <p:cNvGrpSpPr/>
            <p:nvPr/>
          </p:nvGrpSpPr>
          <p:grpSpPr>
            <a:xfrm>
              <a:off x="3062208" y="-43032"/>
              <a:ext cx="5815092" cy="6939575"/>
              <a:chOff x="3062208" y="-43032"/>
              <a:chExt cx="5815092" cy="6939575"/>
            </a:xfrm>
          </p:grpSpPr>
          <p:grpSp>
            <p:nvGrpSpPr>
              <p:cNvPr id="49" name="Group 48">
                <a:extLst>
                  <a:ext uri="{FF2B5EF4-FFF2-40B4-BE49-F238E27FC236}">
                    <a16:creationId xmlns:a16="http://schemas.microsoft.com/office/drawing/2014/main" id="{9C957254-E268-2140-96FA-BE661D4BD86B}"/>
                  </a:ext>
                </a:extLst>
              </p:cNvPr>
              <p:cNvGrpSpPr/>
              <p:nvPr/>
            </p:nvGrpSpPr>
            <p:grpSpPr>
              <a:xfrm>
                <a:off x="3314700" y="-43032"/>
                <a:ext cx="5562600" cy="6939575"/>
                <a:chOff x="3314700" y="-43032"/>
                <a:chExt cx="5562600" cy="6939575"/>
              </a:xfrm>
            </p:grpSpPr>
            <p:pic>
              <p:nvPicPr>
                <p:cNvPr id="15" name="Picture 14">
                  <a:extLst>
                    <a:ext uri="{FF2B5EF4-FFF2-40B4-BE49-F238E27FC236}">
                      <a16:creationId xmlns:a16="http://schemas.microsoft.com/office/drawing/2014/main" id="{D989C7E7-37FA-9147-8686-E190EEC048A3}"/>
                    </a:ext>
                  </a:extLst>
                </p:cNvPr>
                <p:cNvPicPr>
                  <a:picLocks noChangeAspect="1"/>
                </p:cNvPicPr>
                <p:nvPr/>
              </p:nvPicPr>
              <p:blipFill>
                <a:blip r:embed="rId2"/>
                <a:stretch>
                  <a:fillRect/>
                </a:stretch>
              </p:blipFill>
              <p:spPr>
                <a:xfrm>
                  <a:off x="3314700" y="-43032"/>
                  <a:ext cx="5562600" cy="6858000"/>
                </a:xfrm>
                <a:prstGeom prst="rect">
                  <a:avLst/>
                </a:prstGeom>
              </p:spPr>
            </p:pic>
            <p:grpSp>
              <p:nvGrpSpPr>
                <p:cNvPr id="16" name="Group 15">
                  <a:extLst>
                    <a:ext uri="{FF2B5EF4-FFF2-40B4-BE49-F238E27FC236}">
                      <a16:creationId xmlns:a16="http://schemas.microsoft.com/office/drawing/2014/main" id="{5B768A88-7872-8B49-8C27-30F31FE5FA8E}"/>
                    </a:ext>
                  </a:extLst>
                </p:cNvPr>
                <p:cNvGrpSpPr/>
                <p:nvPr/>
              </p:nvGrpSpPr>
              <p:grpSpPr>
                <a:xfrm>
                  <a:off x="3775922" y="6556248"/>
                  <a:ext cx="4985158" cy="340295"/>
                  <a:chOff x="3775922" y="6556248"/>
                  <a:chExt cx="4985158" cy="340295"/>
                </a:xfrm>
              </p:grpSpPr>
              <p:sp>
                <p:nvSpPr>
                  <p:cNvPr id="4" name="TextBox 3">
                    <a:extLst>
                      <a:ext uri="{FF2B5EF4-FFF2-40B4-BE49-F238E27FC236}">
                        <a16:creationId xmlns:a16="http://schemas.microsoft.com/office/drawing/2014/main" id="{30EA71C4-04A7-C54F-BA1A-579058CD1DC7}"/>
                      </a:ext>
                    </a:extLst>
                  </p:cNvPr>
                  <p:cNvSpPr txBox="1"/>
                  <p:nvPr/>
                </p:nvSpPr>
                <p:spPr>
                  <a:xfrm>
                    <a:off x="3775922" y="6557989"/>
                    <a:ext cx="538930"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Women</a:t>
                    </a:r>
                  </a:p>
                </p:txBody>
              </p:sp>
              <p:sp>
                <p:nvSpPr>
                  <p:cNvPr id="5" name="TextBox 4">
                    <a:extLst>
                      <a:ext uri="{FF2B5EF4-FFF2-40B4-BE49-F238E27FC236}">
                        <a16:creationId xmlns:a16="http://schemas.microsoft.com/office/drawing/2014/main" id="{7A5CC471-BE8A-9443-8FB5-A91851915979}"/>
                      </a:ext>
                    </a:extLst>
                  </p:cNvPr>
                  <p:cNvSpPr txBox="1"/>
                  <p:nvPr/>
                </p:nvSpPr>
                <p:spPr>
                  <a:xfrm>
                    <a:off x="4192785" y="6557989"/>
                    <a:ext cx="529312"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Gender</a:t>
                    </a:r>
                  </a:p>
                  <a:p>
                    <a:pPr algn="ctr"/>
                    <a:r>
                      <a:rPr lang="en-US" sz="800" dirty="0">
                        <a:latin typeface="Arial" panose="020B0604020202020204" pitchFamily="34" charset="0"/>
                        <a:cs typeface="Arial" panose="020B0604020202020204" pitchFamily="34" charset="0"/>
                      </a:rPr>
                      <a:t>Other</a:t>
                    </a:r>
                  </a:p>
                </p:txBody>
              </p:sp>
              <p:sp>
                <p:nvSpPr>
                  <p:cNvPr id="6" name="TextBox 5">
                    <a:extLst>
                      <a:ext uri="{FF2B5EF4-FFF2-40B4-BE49-F238E27FC236}">
                        <a16:creationId xmlns:a16="http://schemas.microsoft.com/office/drawing/2014/main" id="{C9B815E6-E67E-8C44-A578-A9B6E64E4903}"/>
                      </a:ext>
                    </a:extLst>
                  </p:cNvPr>
                  <p:cNvSpPr txBox="1"/>
                  <p:nvPr/>
                </p:nvSpPr>
                <p:spPr>
                  <a:xfrm>
                    <a:off x="8182075" y="6557989"/>
                    <a:ext cx="579005"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White</a:t>
                    </a:r>
                  </a:p>
                  <a:p>
                    <a:pPr algn="ctr"/>
                    <a:r>
                      <a:rPr lang="en-US" sz="800" dirty="0">
                        <a:latin typeface="Arial" panose="020B0604020202020204" pitchFamily="34" charset="0"/>
                        <a:cs typeface="Arial" panose="020B0604020202020204" pitchFamily="34" charset="0"/>
                      </a:rPr>
                      <a:t>Hispanic</a:t>
                    </a:r>
                  </a:p>
                </p:txBody>
              </p:sp>
              <p:sp>
                <p:nvSpPr>
                  <p:cNvPr id="8" name="TextBox 7">
                    <a:extLst>
                      <a:ext uri="{FF2B5EF4-FFF2-40B4-BE49-F238E27FC236}">
                        <a16:creationId xmlns:a16="http://schemas.microsoft.com/office/drawing/2014/main" id="{B8FD3612-7799-1841-8238-85A2A614A5E1}"/>
                      </a:ext>
                    </a:extLst>
                  </p:cNvPr>
                  <p:cNvSpPr txBox="1"/>
                  <p:nvPr/>
                </p:nvSpPr>
                <p:spPr>
                  <a:xfrm>
                    <a:off x="7654809" y="6556248"/>
                    <a:ext cx="447559"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White</a:t>
                    </a:r>
                  </a:p>
                </p:txBody>
              </p:sp>
              <p:sp>
                <p:nvSpPr>
                  <p:cNvPr id="9" name="TextBox 8">
                    <a:extLst>
                      <a:ext uri="{FF2B5EF4-FFF2-40B4-BE49-F238E27FC236}">
                        <a16:creationId xmlns:a16="http://schemas.microsoft.com/office/drawing/2014/main" id="{7E66B3A3-1132-E64A-B331-DE9BCB273998}"/>
                      </a:ext>
                    </a:extLst>
                  </p:cNvPr>
                  <p:cNvSpPr txBox="1"/>
                  <p:nvPr/>
                </p:nvSpPr>
                <p:spPr>
                  <a:xfrm>
                    <a:off x="7099356" y="6556248"/>
                    <a:ext cx="442750"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Race</a:t>
                    </a:r>
                  </a:p>
                  <a:p>
                    <a:pPr algn="ctr"/>
                    <a:r>
                      <a:rPr lang="en-US" sz="800" dirty="0">
                        <a:latin typeface="Arial" panose="020B0604020202020204" pitchFamily="34" charset="0"/>
                        <a:cs typeface="Arial" panose="020B0604020202020204" pitchFamily="34" charset="0"/>
                      </a:rPr>
                      <a:t>Other</a:t>
                    </a:r>
                  </a:p>
                </p:txBody>
              </p:sp>
              <p:sp>
                <p:nvSpPr>
                  <p:cNvPr id="10" name="TextBox 9">
                    <a:extLst>
                      <a:ext uri="{FF2B5EF4-FFF2-40B4-BE49-F238E27FC236}">
                        <a16:creationId xmlns:a16="http://schemas.microsoft.com/office/drawing/2014/main" id="{3162A3CC-14E3-024A-A45F-85AB148958B4}"/>
                      </a:ext>
                    </a:extLst>
                  </p:cNvPr>
                  <p:cNvSpPr txBox="1"/>
                  <p:nvPr/>
                </p:nvSpPr>
                <p:spPr>
                  <a:xfrm>
                    <a:off x="6450394" y="6556248"/>
                    <a:ext cx="579005"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Hispanic</a:t>
                    </a:r>
                  </a:p>
                </p:txBody>
              </p:sp>
              <p:sp>
                <p:nvSpPr>
                  <p:cNvPr id="11" name="TextBox 10">
                    <a:extLst>
                      <a:ext uri="{FF2B5EF4-FFF2-40B4-BE49-F238E27FC236}">
                        <a16:creationId xmlns:a16="http://schemas.microsoft.com/office/drawing/2014/main" id="{A4610D00-F69A-C043-90F3-0512EFBC19F0}"/>
                      </a:ext>
                    </a:extLst>
                  </p:cNvPr>
                  <p:cNvSpPr txBox="1"/>
                  <p:nvPr/>
                </p:nvSpPr>
                <p:spPr>
                  <a:xfrm>
                    <a:off x="5960443" y="6557989"/>
                    <a:ext cx="436338"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Black</a:t>
                    </a:r>
                  </a:p>
                </p:txBody>
              </p:sp>
              <p:sp>
                <p:nvSpPr>
                  <p:cNvPr id="12" name="TextBox 11">
                    <a:extLst>
                      <a:ext uri="{FF2B5EF4-FFF2-40B4-BE49-F238E27FC236}">
                        <a16:creationId xmlns:a16="http://schemas.microsoft.com/office/drawing/2014/main" id="{6D853206-A97D-0F41-B19B-D22A149581C5}"/>
                      </a:ext>
                    </a:extLst>
                  </p:cNvPr>
                  <p:cNvSpPr txBox="1"/>
                  <p:nvPr/>
                </p:nvSpPr>
                <p:spPr>
                  <a:xfrm>
                    <a:off x="5392992" y="6557989"/>
                    <a:ext cx="442750"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Asian</a:t>
                    </a:r>
                  </a:p>
                </p:txBody>
              </p:sp>
              <p:sp>
                <p:nvSpPr>
                  <p:cNvPr id="13" name="TextBox 12">
                    <a:extLst>
                      <a:ext uri="{FF2B5EF4-FFF2-40B4-BE49-F238E27FC236}">
                        <a16:creationId xmlns:a16="http://schemas.microsoft.com/office/drawing/2014/main" id="{D520B168-0075-EC4B-9691-28AE3810D1D1}"/>
                      </a:ext>
                    </a:extLst>
                  </p:cNvPr>
                  <p:cNvSpPr txBox="1"/>
                  <p:nvPr/>
                </p:nvSpPr>
                <p:spPr>
                  <a:xfrm>
                    <a:off x="4676966" y="6556248"/>
                    <a:ext cx="385042"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Men</a:t>
                    </a:r>
                  </a:p>
                </p:txBody>
              </p:sp>
            </p:grpSp>
            <p:grpSp>
              <p:nvGrpSpPr>
                <p:cNvPr id="17" name="Group 16">
                  <a:extLst>
                    <a:ext uri="{FF2B5EF4-FFF2-40B4-BE49-F238E27FC236}">
                      <a16:creationId xmlns:a16="http://schemas.microsoft.com/office/drawing/2014/main" id="{3E5EF0DF-C418-824C-AE8D-5A2E7599C67F}"/>
                    </a:ext>
                  </a:extLst>
                </p:cNvPr>
                <p:cNvGrpSpPr/>
                <p:nvPr/>
              </p:nvGrpSpPr>
              <p:grpSpPr>
                <a:xfrm>
                  <a:off x="3775922" y="4845982"/>
                  <a:ext cx="4985158" cy="340295"/>
                  <a:chOff x="3775922" y="6556248"/>
                  <a:chExt cx="4985158" cy="340295"/>
                </a:xfrm>
              </p:grpSpPr>
              <p:sp>
                <p:nvSpPr>
                  <p:cNvPr id="18" name="TextBox 17">
                    <a:extLst>
                      <a:ext uri="{FF2B5EF4-FFF2-40B4-BE49-F238E27FC236}">
                        <a16:creationId xmlns:a16="http://schemas.microsoft.com/office/drawing/2014/main" id="{06FCB0C8-1033-9F4E-8509-11B806F03B7F}"/>
                      </a:ext>
                    </a:extLst>
                  </p:cNvPr>
                  <p:cNvSpPr txBox="1"/>
                  <p:nvPr/>
                </p:nvSpPr>
                <p:spPr>
                  <a:xfrm>
                    <a:off x="3775922" y="6557989"/>
                    <a:ext cx="538930"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Women</a:t>
                    </a:r>
                  </a:p>
                </p:txBody>
              </p:sp>
              <p:sp>
                <p:nvSpPr>
                  <p:cNvPr id="19" name="TextBox 18">
                    <a:extLst>
                      <a:ext uri="{FF2B5EF4-FFF2-40B4-BE49-F238E27FC236}">
                        <a16:creationId xmlns:a16="http://schemas.microsoft.com/office/drawing/2014/main" id="{4EAC2D88-5372-724E-BD3E-00BF86CD6E7F}"/>
                      </a:ext>
                    </a:extLst>
                  </p:cNvPr>
                  <p:cNvSpPr txBox="1"/>
                  <p:nvPr/>
                </p:nvSpPr>
                <p:spPr>
                  <a:xfrm>
                    <a:off x="4192785" y="6557989"/>
                    <a:ext cx="529312"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Gender</a:t>
                    </a:r>
                  </a:p>
                  <a:p>
                    <a:pPr algn="ctr"/>
                    <a:r>
                      <a:rPr lang="en-US" sz="800" dirty="0">
                        <a:latin typeface="Arial" panose="020B0604020202020204" pitchFamily="34" charset="0"/>
                        <a:cs typeface="Arial" panose="020B0604020202020204" pitchFamily="34" charset="0"/>
                      </a:rPr>
                      <a:t>Other</a:t>
                    </a:r>
                  </a:p>
                </p:txBody>
              </p:sp>
              <p:sp>
                <p:nvSpPr>
                  <p:cNvPr id="20" name="TextBox 19">
                    <a:extLst>
                      <a:ext uri="{FF2B5EF4-FFF2-40B4-BE49-F238E27FC236}">
                        <a16:creationId xmlns:a16="http://schemas.microsoft.com/office/drawing/2014/main" id="{9393E7A7-5164-5548-9B34-26A2F4ECB1B9}"/>
                      </a:ext>
                    </a:extLst>
                  </p:cNvPr>
                  <p:cNvSpPr txBox="1"/>
                  <p:nvPr/>
                </p:nvSpPr>
                <p:spPr>
                  <a:xfrm>
                    <a:off x="8182075" y="6557989"/>
                    <a:ext cx="579005"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White</a:t>
                    </a:r>
                  </a:p>
                  <a:p>
                    <a:pPr algn="ctr"/>
                    <a:r>
                      <a:rPr lang="en-US" sz="800" dirty="0">
                        <a:latin typeface="Arial" panose="020B0604020202020204" pitchFamily="34" charset="0"/>
                        <a:cs typeface="Arial" panose="020B0604020202020204" pitchFamily="34" charset="0"/>
                      </a:rPr>
                      <a:t>Hispanic</a:t>
                    </a:r>
                  </a:p>
                </p:txBody>
              </p:sp>
              <p:sp>
                <p:nvSpPr>
                  <p:cNvPr id="21" name="TextBox 20">
                    <a:extLst>
                      <a:ext uri="{FF2B5EF4-FFF2-40B4-BE49-F238E27FC236}">
                        <a16:creationId xmlns:a16="http://schemas.microsoft.com/office/drawing/2014/main" id="{75FDFC9D-6BB2-904F-9DBF-4305E38D9856}"/>
                      </a:ext>
                    </a:extLst>
                  </p:cNvPr>
                  <p:cNvSpPr txBox="1"/>
                  <p:nvPr/>
                </p:nvSpPr>
                <p:spPr>
                  <a:xfrm>
                    <a:off x="7654809" y="6556248"/>
                    <a:ext cx="447559"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White</a:t>
                    </a:r>
                  </a:p>
                </p:txBody>
              </p:sp>
              <p:sp>
                <p:nvSpPr>
                  <p:cNvPr id="22" name="TextBox 21">
                    <a:extLst>
                      <a:ext uri="{FF2B5EF4-FFF2-40B4-BE49-F238E27FC236}">
                        <a16:creationId xmlns:a16="http://schemas.microsoft.com/office/drawing/2014/main" id="{AAAA3DAF-E3D0-5843-9D8C-6A67B36E38C0}"/>
                      </a:ext>
                    </a:extLst>
                  </p:cNvPr>
                  <p:cNvSpPr txBox="1"/>
                  <p:nvPr/>
                </p:nvSpPr>
                <p:spPr>
                  <a:xfrm>
                    <a:off x="7099356" y="6556248"/>
                    <a:ext cx="442750"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Race</a:t>
                    </a:r>
                  </a:p>
                  <a:p>
                    <a:pPr algn="ctr"/>
                    <a:r>
                      <a:rPr lang="en-US" sz="800" dirty="0">
                        <a:latin typeface="Arial" panose="020B0604020202020204" pitchFamily="34" charset="0"/>
                        <a:cs typeface="Arial" panose="020B0604020202020204" pitchFamily="34" charset="0"/>
                      </a:rPr>
                      <a:t>Other</a:t>
                    </a:r>
                  </a:p>
                </p:txBody>
              </p:sp>
              <p:sp>
                <p:nvSpPr>
                  <p:cNvPr id="23" name="TextBox 22">
                    <a:extLst>
                      <a:ext uri="{FF2B5EF4-FFF2-40B4-BE49-F238E27FC236}">
                        <a16:creationId xmlns:a16="http://schemas.microsoft.com/office/drawing/2014/main" id="{7D0ADA59-5CD0-B542-8898-9929952AE409}"/>
                      </a:ext>
                    </a:extLst>
                  </p:cNvPr>
                  <p:cNvSpPr txBox="1"/>
                  <p:nvPr/>
                </p:nvSpPr>
                <p:spPr>
                  <a:xfrm>
                    <a:off x="6450394" y="6556248"/>
                    <a:ext cx="579005"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Hispanic</a:t>
                    </a:r>
                  </a:p>
                </p:txBody>
              </p:sp>
              <p:sp>
                <p:nvSpPr>
                  <p:cNvPr id="24" name="TextBox 23">
                    <a:extLst>
                      <a:ext uri="{FF2B5EF4-FFF2-40B4-BE49-F238E27FC236}">
                        <a16:creationId xmlns:a16="http://schemas.microsoft.com/office/drawing/2014/main" id="{CEA22185-596F-E64B-9CF4-E850FBEB978E}"/>
                      </a:ext>
                    </a:extLst>
                  </p:cNvPr>
                  <p:cNvSpPr txBox="1"/>
                  <p:nvPr/>
                </p:nvSpPr>
                <p:spPr>
                  <a:xfrm>
                    <a:off x="5960443" y="6557989"/>
                    <a:ext cx="436338"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Black</a:t>
                    </a:r>
                  </a:p>
                </p:txBody>
              </p:sp>
              <p:sp>
                <p:nvSpPr>
                  <p:cNvPr id="25" name="TextBox 24">
                    <a:extLst>
                      <a:ext uri="{FF2B5EF4-FFF2-40B4-BE49-F238E27FC236}">
                        <a16:creationId xmlns:a16="http://schemas.microsoft.com/office/drawing/2014/main" id="{B17822B9-DE56-9B46-8D84-ED4E2DAA4513}"/>
                      </a:ext>
                    </a:extLst>
                  </p:cNvPr>
                  <p:cNvSpPr txBox="1"/>
                  <p:nvPr/>
                </p:nvSpPr>
                <p:spPr>
                  <a:xfrm>
                    <a:off x="5392992" y="6557989"/>
                    <a:ext cx="442750"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Asian</a:t>
                    </a:r>
                  </a:p>
                </p:txBody>
              </p:sp>
              <p:sp>
                <p:nvSpPr>
                  <p:cNvPr id="26" name="TextBox 25">
                    <a:extLst>
                      <a:ext uri="{FF2B5EF4-FFF2-40B4-BE49-F238E27FC236}">
                        <a16:creationId xmlns:a16="http://schemas.microsoft.com/office/drawing/2014/main" id="{211DD249-1B39-D749-89DD-3795D9CA1EE0}"/>
                      </a:ext>
                    </a:extLst>
                  </p:cNvPr>
                  <p:cNvSpPr txBox="1"/>
                  <p:nvPr/>
                </p:nvSpPr>
                <p:spPr>
                  <a:xfrm>
                    <a:off x="4676966" y="6556248"/>
                    <a:ext cx="385042"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Men</a:t>
                    </a:r>
                  </a:p>
                </p:txBody>
              </p:sp>
            </p:grpSp>
            <p:grpSp>
              <p:nvGrpSpPr>
                <p:cNvPr id="27" name="Group 26">
                  <a:extLst>
                    <a:ext uri="{FF2B5EF4-FFF2-40B4-BE49-F238E27FC236}">
                      <a16:creationId xmlns:a16="http://schemas.microsoft.com/office/drawing/2014/main" id="{17BAE9CF-ACE4-1344-945B-FA5072A3878A}"/>
                    </a:ext>
                  </a:extLst>
                </p:cNvPr>
                <p:cNvGrpSpPr/>
                <p:nvPr/>
              </p:nvGrpSpPr>
              <p:grpSpPr>
                <a:xfrm>
                  <a:off x="3775922" y="3133975"/>
                  <a:ext cx="4985158" cy="340295"/>
                  <a:chOff x="3775922" y="6556248"/>
                  <a:chExt cx="4985158" cy="340295"/>
                </a:xfrm>
              </p:grpSpPr>
              <p:sp>
                <p:nvSpPr>
                  <p:cNvPr id="28" name="TextBox 27">
                    <a:extLst>
                      <a:ext uri="{FF2B5EF4-FFF2-40B4-BE49-F238E27FC236}">
                        <a16:creationId xmlns:a16="http://schemas.microsoft.com/office/drawing/2014/main" id="{DD6A68CC-D1DA-7743-AFE6-A5060568159F}"/>
                      </a:ext>
                    </a:extLst>
                  </p:cNvPr>
                  <p:cNvSpPr txBox="1"/>
                  <p:nvPr/>
                </p:nvSpPr>
                <p:spPr>
                  <a:xfrm>
                    <a:off x="3775922" y="6557989"/>
                    <a:ext cx="538930"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Women</a:t>
                    </a:r>
                  </a:p>
                </p:txBody>
              </p:sp>
              <p:sp>
                <p:nvSpPr>
                  <p:cNvPr id="29" name="TextBox 28">
                    <a:extLst>
                      <a:ext uri="{FF2B5EF4-FFF2-40B4-BE49-F238E27FC236}">
                        <a16:creationId xmlns:a16="http://schemas.microsoft.com/office/drawing/2014/main" id="{971BEA39-6832-6B44-AA30-6F381B6EF255}"/>
                      </a:ext>
                    </a:extLst>
                  </p:cNvPr>
                  <p:cNvSpPr txBox="1"/>
                  <p:nvPr/>
                </p:nvSpPr>
                <p:spPr>
                  <a:xfrm>
                    <a:off x="4192785" y="6557989"/>
                    <a:ext cx="529312"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Gender</a:t>
                    </a:r>
                  </a:p>
                  <a:p>
                    <a:pPr algn="ctr"/>
                    <a:r>
                      <a:rPr lang="en-US" sz="800" dirty="0">
                        <a:latin typeface="Arial" panose="020B0604020202020204" pitchFamily="34" charset="0"/>
                        <a:cs typeface="Arial" panose="020B0604020202020204" pitchFamily="34" charset="0"/>
                      </a:rPr>
                      <a:t>Other</a:t>
                    </a:r>
                  </a:p>
                </p:txBody>
              </p:sp>
              <p:sp>
                <p:nvSpPr>
                  <p:cNvPr id="30" name="TextBox 29">
                    <a:extLst>
                      <a:ext uri="{FF2B5EF4-FFF2-40B4-BE49-F238E27FC236}">
                        <a16:creationId xmlns:a16="http://schemas.microsoft.com/office/drawing/2014/main" id="{8C8BA0CE-3B60-C845-AE41-71724A6C94B0}"/>
                      </a:ext>
                    </a:extLst>
                  </p:cNvPr>
                  <p:cNvSpPr txBox="1"/>
                  <p:nvPr/>
                </p:nvSpPr>
                <p:spPr>
                  <a:xfrm>
                    <a:off x="8182075" y="6557989"/>
                    <a:ext cx="579005"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White</a:t>
                    </a:r>
                  </a:p>
                  <a:p>
                    <a:pPr algn="ctr"/>
                    <a:r>
                      <a:rPr lang="en-US" sz="800" dirty="0">
                        <a:latin typeface="Arial" panose="020B0604020202020204" pitchFamily="34" charset="0"/>
                        <a:cs typeface="Arial" panose="020B0604020202020204" pitchFamily="34" charset="0"/>
                      </a:rPr>
                      <a:t>Hispanic</a:t>
                    </a:r>
                  </a:p>
                </p:txBody>
              </p:sp>
              <p:sp>
                <p:nvSpPr>
                  <p:cNvPr id="31" name="TextBox 30">
                    <a:extLst>
                      <a:ext uri="{FF2B5EF4-FFF2-40B4-BE49-F238E27FC236}">
                        <a16:creationId xmlns:a16="http://schemas.microsoft.com/office/drawing/2014/main" id="{EDDE000D-F9E4-D749-9B1E-A335366EAAFA}"/>
                      </a:ext>
                    </a:extLst>
                  </p:cNvPr>
                  <p:cNvSpPr txBox="1"/>
                  <p:nvPr/>
                </p:nvSpPr>
                <p:spPr>
                  <a:xfrm>
                    <a:off x="7654809" y="6556248"/>
                    <a:ext cx="447559"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White</a:t>
                    </a:r>
                  </a:p>
                </p:txBody>
              </p:sp>
              <p:sp>
                <p:nvSpPr>
                  <p:cNvPr id="32" name="TextBox 31">
                    <a:extLst>
                      <a:ext uri="{FF2B5EF4-FFF2-40B4-BE49-F238E27FC236}">
                        <a16:creationId xmlns:a16="http://schemas.microsoft.com/office/drawing/2014/main" id="{696BD45E-02E3-7544-B236-2AF24CA254D0}"/>
                      </a:ext>
                    </a:extLst>
                  </p:cNvPr>
                  <p:cNvSpPr txBox="1"/>
                  <p:nvPr/>
                </p:nvSpPr>
                <p:spPr>
                  <a:xfrm>
                    <a:off x="7099356" y="6556248"/>
                    <a:ext cx="442750"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Race</a:t>
                    </a:r>
                  </a:p>
                  <a:p>
                    <a:pPr algn="ctr"/>
                    <a:r>
                      <a:rPr lang="en-US" sz="800" dirty="0">
                        <a:latin typeface="Arial" panose="020B0604020202020204" pitchFamily="34" charset="0"/>
                        <a:cs typeface="Arial" panose="020B0604020202020204" pitchFamily="34" charset="0"/>
                      </a:rPr>
                      <a:t>Other</a:t>
                    </a:r>
                  </a:p>
                </p:txBody>
              </p:sp>
              <p:sp>
                <p:nvSpPr>
                  <p:cNvPr id="33" name="TextBox 32">
                    <a:extLst>
                      <a:ext uri="{FF2B5EF4-FFF2-40B4-BE49-F238E27FC236}">
                        <a16:creationId xmlns:a16="http://schemas.microsoft.com/office/drawing/2014/main" id="{9AABCDB2-A298-4743-88ED-65F03928B47F}"/>
                      </a:ext>
                    </a:extLst>
                  </p:cNvPr>
                  <p:cNvSpPr txBox="1"/>
                  <p:nvPr/>
                </p:nvSpPr>
                <p:spPr>
                  <a:xfrm>
                    <a:off x="6450394" y="6556248"/>
                    <a:ext cx="579005"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Hispanic</a:t>
                    </a:r>
                  </a:p>
                </p:txBody>
              </p:sp>
              <p:sp>
                <p:nvSpPr>
                  <p:cNvPr id="34" name="TextBox 33">
                    <a:extLst>
                      <a:ext uri="{FF2B5EF4-FFF2-40B4-BE49-F238E27FC236}">
                        <a16:creationId xmlns:a16="http://schemas.microsoft.com/office/drawing/2014/main" id="{6B27ED64-87CE-9644-AA8B-C6765D017868}"/>
                      </a:ext>
                    </a:extLst>
                  </p:cNvPr>
                  <p:cNvSpPr txBox="1"/>
                  <p:nvPr/>
                </p:nvSpPr>
                <p:spPr>
                  <a:xfrm>
                    <a:off x="5960443" y="6557989"/>
                    <a:ext cx="436338"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Black</a:t>
                    </a:r>
                  </a:p>
                </p:txBody>
              </p:sp>
              <p:sp>
                <p:nvSpPr>
                  <p:cNvPr id="35" name="TextBox 34">
                    <a:extLst>
                      <a:ext uri="{FF2B5EF4-FFF2-40B4-BE49-F238E27FC236}">
                        <a16:creationId xmlns:a16="http://schemas.microsoft.com/office/drawing/2014/main" id="{86A26765-1497-7B48-AF44-B97A61F39B2E}"/>
                      </a:ext>
                    </a:extLst>
                  </p:cNvPr>
                  <p:cNvSpPr txBox="1"/>
                  <p:nvPr/>
                </p:nvSpPr>
                <p:spPr>
                  <a:xfrm>
                    <a:off x="5392992" y="6557989"/>
                    <a:ext cx="442750"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Asian</a:t>
                    </a:r>
                  </a:p>
                </p:txBody>
              </p:sp>
              <p:sp>
                <p:nvSpPr>
                  <p:cNvPr id="36" name="TextBox 35">
                    <a:extLst>
                      <a:ext uri="{FF2B5EF4-FFF2-40B4-BE49-F238E27FC236}">
                        <a16:creationId xmlns:a16="http://schemas.microsoft.com/office/drawing/2014/main" id="{1950D06C-F1DD-874C-91AC-CAAB763657A7}"/>
                      </a:ext>
                    </a:extLst>
                  </p:cNvPr>
                  <p:cNvSpPr txBox="1"/>
                  <p:nvPr/>
                </p:nvSpPr>
                <p:spPr>
                  <a:xfrm>
                    <a:off x="4676966" y="6556248"/>
                    <a:ext cx="385042"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Men</a:t>
                    </a:r>
                  </a:p>
                </p:txBody>
              </p:sp>
            </p:grpSp>
            <p:grpSp>
              <p:nvGrpSpPr>
                <p:cNvPr id="37" name="Group 36">
                  <a:extLst>
                    <a:ext uri="{FF2B5EF4-FFF2-40B4-BE49-F238E27FC236}">
                      <a16:creationId xmlns:a16="http://schemas.microsoft.com/office/drawing/2014/main" id="{6587E538-A7FF-B243-8C94-81640A7C8B04}"/>
                    </a:ext>
                  </a:extLst>
                </p:cNvPr>
                <p:cNvGrpSpPr/>
                <p:nvPr/>
              </p:nvGrpSpPr>
              <p:grpSpPr>
                <a:xfrm>
                  <a:off x="3768783" y="1423709"/>
                  <a:ext cx="4992297" cy="340295"/>
                  <a:chOff x="3768783" y="6556248"/>
                  <a:chExt cx="4992297" cy="340295"/>
                </a:xfrm>
              </p:grpSpPr>
              <p:sp>
                <p:nvSpPr>
                  <p:cNvPr id="38" name="TextBox 37">
                    <a:extLst>
                      <a:ext uri="{FF2B5EF4-FFF2-40B4-BE49-F238E27FC236}">
                        <a16:creationId xmlns:a16="http://schemas.microsoft.com/office/drawing/2014/main" id="{C47DD2CF-D13B-2946-A811-2EEC92AC49C3}"/>
                      </a:ext>
                    </a:extLst>
                  </p:cNvPr>
                  <p:cNvSpPr txBox="1"/>
                  <p:nvPr/>
                </p:nvSpPr>
                <p:spPr>
                  <a:xfrm>
                    <a:off x="3768783" y="6565384"/>
                    <a:ext cx="538930"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Women</a:t>
                    </a:r>
                  </a:p>
                </p:txBody>
              </p:sp>
              <p:sp>
                <p:nvSpPr>
                  <p:cNvPr id="39" name="TextBox 38">
                    <a:extLst>
                      <a:ext uri="{FF2B5EF4-FFF2-40B4-BE49-F238E27FC236}">
                        <a16:creationId xmlns:a16="http://schemas.microsoft.com/office/drawing/2014/main" id="{C88B4238-5B8C-CA46-92A8-700E31D7085A}"/>
                      </a:ext>
                    </a:extLst>
                  </p:cNvPr>
                  <p:cNvSpPr txBox="1"/>
                  <p:nvPr/>
                </p:nvSpPr>
                <p:spPr>
                  <a:xfrm>
                    <a:off x="4192785" y="6557989"/>
                    <a:ext cx="529312"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Gender</a:t>
                    </a:r>
                  </a:p>
                  <a:p>
                    <a:pPr algn="ctr"/>
                    <a:r>
                      <a:rPr lang="en-US" sz="800" dirty="0">
                        <a:latin typeface="Arial" panose="020B0604020202020204" pitchFamily="34" charset="0"/>
                        <a:cs typeface="Arial" panose="020B0604020202020204" pitchFamily="34" charset="0"/>
                      </a:rPr>
                      <a:t>Other</a:t>
                    </a:r>
                  </a:p>
                </p:txBody>
              </p:sp>
              <p:sp>
                <p:nvSpPr>
                  <p:cNvPr id="40" name="TextBox 39">
                    <a:extLst>
                      <a:ext uri="{FF2B5EF4-FFF2-40B4-BE49-F238E27FC236}">
                        <a16:creationId xmlns:a16="http://schemas.microsoft.com/office/drawing/2014/main" id="{F1105C48-3062-C444-92BB-B980FB4821EF}"/>
                      </a:ext>
                    </a:extLst>
                  </p:cNvPr>
                  <p:cNvSpPr txBox="1"/>
                  <p:nvPr/>
                </p:nvSpPr>
                <p:spPr>
                  <a:xfrm>
                    <a:off x="8182075" y="6557989"/>
                    <a:ext cx="579005"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White</a:t>
                    </a:r>
                  </a:p>
                  <a:p>
                    <a:pPr algn="ctr"/>
                    <a:r>
                      <a:rPr lang="en-US" sz="800" dirty="0">
                        <a:latin typeface="Arial" panose="020B0604020202020204" pitchFamily="34" charset="0"/>
                        <a:cs typeface="Arial" panose="020B0604020202020204" pitchFamily="34" charset="0"/>
                      </a:rPr>
                      <a:t>Hispanic</a:t>
                    </a:r>
                  </a:p>
                </p:txBody>
              </p:sp>
              <p:sp>
                <p:nvSpPr>
                  <p:cNvPr id="41" name="TextBox 40">
                    <a:extLst>
                      <a:ext uri="{FF2B5EF4-FFF2-40B4-BE49-F238E27FC236}">
                        <a16:creationId xmlns:a16="http://schemas.microsoft.com/office/drawing/2014/main" id="{422A2D48-6071-1845-8D27-E049CF08FDA3}"/>
                      </a:ext>
                    </a:extLst>
                  </p:cNvPr>
                  <p:cNvSpPr txBox="1"/>
                  <p:nvPr/>
                </p:nvSpPr>
                <p:spPr>
                  <a:xfrm>
                    <a:off x="7654809" y="6556248"/>
                    <a:ext cx="447559"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White</a:t>
                    </a:r>
                  </a:p>
                </p:txBody>
              </p:sp>
              <p:sp>
                <p:nvSpPr>
                  <p:cNvPr id="42" name="TextBox 41">
                    <a:extLst>
                      <a:ext uri="{FF2B5EF4-FFF2-40B4-BE49-F238E27FC236}">
                        <a16:creationId xmlns:a16="http://schemas.microsoft.com/office/drawing/2014/main" id="{13DF8ED1-A0B2-9F49-85F0-12DC8B5539C0}"/>
                      </a:ext>
                    </a:extLst>
                  </p:cNvPr>
                  <p:cNvSpPr txBox="1"/>
                  <p:nvPr/>
                </p:nvSpPr>
                <p:spPr>
                  <a:xfrm>
                    <a:off x="7099356" y="6556248"/>
                    <a:ext cx="442750" cy="33855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Race</a:t>
                    </a:r>
                  </a:p>
                  <a:p>
                    <a:pPr algn="ctr"/>
                    <a:r>
                      <a:rPr lang="en-US" sz="800" dirty="0">
                        <a:latin typeface="Arial" panose="020B0604020202020204" pitchFamily="34" charset="0"/>
                        <a:cs typeface="Arial" panose="020B0604020202020204" pitchFamily="34" charset="0"/>
                      </a:rPr>
                      <a:t>Other</a:t>
                    </a:r>
                  </a:p>
                </p:txBody>
              </p:sp>
              <p:sp>
                <p:nvSpPr>
                  <p:cNvPr id="43" name="TextBox 42">
                    <a:extLst>
                      <a:ext uri="{FF2B5EF4-FFF2-40B4-BE49-F238E27FC236}">
                        <a16:creationId xmlns:a16="http://schemas.microsoft.com/office/drawing/2014/main" id="{0E87BC60-91A1-0D42-B3A5-705A2B46B281}"/>
                      </a:ext>
                    </a:extLst>
                  </p:cNvPr>
                  <p:cNvSpPr txBox="1"/>
                  <p:nvPr/>
                </p:nvSpPr>
                <p:spPr>
                  <a:xfrm>
                    <a:off x="6450394" y="6556248"/>
                    <a:ext cx="579005"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Hispanic</a:t>
                    </a:r>
                  </a:p>
                </p:txBody>
              </p:sp>
              <p:sp>
                <p:nvSpPr>
                  <p:cNvPr id="44" name="TextBox 43">
                    <a:extLst>
                      <a:ext uri="{FF2B5EF4-FFF2-40B4-BE49-F238E27FC236}">
                        <a16:creationId xmlns:a16="http://schemas.microsoft.com/office/drawing/2014/main" id="{3C96B9BB-13EE-054A-A62D-2B056E8F7C44}"/>
                      </a:ext>
                    </a:extLst>
                  </p:cNvPr>
                  <p:cNvSpPr txBox="1"/>
                  <p:nvPr/>
                </p:nvSpPr>
                <p:spPr>
                  <a:xfrm>
                    <a:off x="5960443" y="6557989"/>
                    <a:ext cx="436338"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Black</a:t>
                    </a:r>
                  </a:p>
                </p:txBody>
              </p:sp>
              <p:sp>
                <p:nvSpPr>
                  <p:cNvPr id="45" name="TextBox 44">
                    <a:extLst>
                      <a:ext uri="{FF2B5EF4-FFF2-40B4-BE49-F238E27FC236}">
                        <a16:creationId xmlns:a16="http://schemas.microsoft.com/office/drawing/2014/main" id="{AFED7987-E2DD-E843-B767-7CB03103258A}"/>
                      </a:ext>
                    </a:extLst>
                  </p:cNvPr>
                  <p:cNvSpPr txBox="1"/>
                  <p:nvPr/>
                </p:nvSpPr>
                <p:spPr>
                  <a:xfrm>
                    <a:off x="5392992" y="6557989"/>
                    <a:ext cx="442750"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Asian</a:t>
                    </a:r>
                  </a:p>
                </p:txBody>
              </p:sp>
              <p:sp>
                <p:nvSpPr>
                  <p:cNvPr id="46" name="TextBox 45">
                    <a:extLst>
                      <a:ext uri="{FF2B5EF4-FFF2-40B4-BE49-F238E27FC236}">
                        <a16:creationId xmlns:a16="http://schemas.microsoft.com/office/drawing/2014/main" id="{DE3DA8B4-4CD2-1846-BEBF-DF032C560F20}"/>
                      </a:ext>
                    </a:extLst>
                  </p:cNvPr>
                  <p:cNvSpPr txBox="1"/>
                  <p:nvPr/>
                </p:nvSpPr>
                <p:spPr>
                  <a:xfrm>
                    <a:off x="4676966" y="6556248"/>
                    <a:ext cx="385042" cy="215444"/>
                  </a:xfrm>
                  <a:prstGeom prst="rect">
                    <a:avLst/>
                  </a:prstGeom>
                  <a:noFill/>
                </p:spPr>
                <p:txBody>
                  <a:bodyPr wrap="none" rtlCol="0">
                    <a:spAutoFit/>
                  </a:bodyPr>
                  <a:lstStyle/>
                  <a:p>
                    <a:pPr algn="ctr"/>
                    <a:r>
                      <a:rPr lang="en-US" sz="800" dirty="0">
                        <a:latin typeface="Arial" panose="020B0604020202020204" pitchFamily="34" charset="0"/>
                        <a:cs typeface="Arial" panose="020B0604020202020204" pitchFamily="34" charset="0"/>
                      </a:rPr>
                      <a:t>Men</a:t>
                    </a:r>
                  </a:p>
                </p:txBody>
              </p:sp>
            </p:grpSp>
          </p:grpSp>
          <p:sp>
            <p:nvSpPr>
              <p:cNvPr id="3" name="TextBox 2">
                <a:extLst>
                  <a:ext uri="{FF2B5EF4-FFF2-40B4-BE49-F238E27FC236}">
                    <a16:creationId xmlns:a16="http://schemas.microsoft.com/office/drawing/2014/main" id="{FB1BF986-F9A1-3840-B585-F873EF264A87}"/>
                  </a:ext>
                </a:extLst>
              </p:cNvPr>
              <p:cNvSpPr txBox="1"/>
              <p:nvPr/>
            </p:nvSpPr>
            <p:spPr>
              <a:xfrm rot="16200000">
                <a:off x="2333093" y="4715176"/>
                <a:ext cx="1723549" cy="261610"/>
              </a:xfrm>
              <a:prstGeom prst="rect">
                <a:avLst/>
              </a:prstGeom>
              <a:noFill/>
            </p:spPr>
            <p:txBody>
              <a:bodyPr wrap="none" rtlCol="0">
                <a:spAutoFit/>
              </a:bodyPr>
              <a:lstStyle/>
              <a:p>
                <a:r>
                  <a:rPr lang="en-US" sz="1050" dirty="0">
                    <a:solidFill>
                      <a:schemeClr val="tx1">
                        <a:lumMod val="85000"/>
                        <a:lumOff val="15000"/>
                      </a:schemeClr>
                    </a:solidFill>
                    <a:latin typeface="Arial" panose="020B0604020202020204" pitchFamily="34" charset="0"/>
                    <a:cs typeface="Arial" panose="020B0604020202020204" pitchFamily="34" charset="0"/>
                  </a:rPr>
                  <a:t>Calculus-based Courses</a:t>
                </a:r>
              </a:p>
            </p:txBody>
          </p:sp>
          <p:cxnSp>
            <p:nvCxnSpPr>
              <p:cNvPr id="14" name="Straight Connector 13">
                <a:extLst>
                  <a:ext uri="{FF2B5EF4-FFF2-40B4-BE49-F238E27FC236}">
                    <a16:creationId xmlns:a16="http://schemas.microsoft.com/office/drawing/2014/main" id="{C4C57FB7-50AF-F542-AB03-4F5EF145FB97}"/>
                  </a:ext>
                </a:extLst>
              </p:cNvPr>
              <p:cNvCxnSpPr>
                <a:cxnSpLocks/>
              </p:cNvCxnSpPr>
              <p:nvPr/>
            </p:nvCxnSpPr>
            <p:spPr>
              <a:xfrm>
                <a:off x="3284883" y="3385968"/>
                <a:ext cx="0" cy="3048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774E958-B37D-D647-9AF4-CE69F0AE2ACB}"/>
                  </a:ext>
                </a:extLst>
              </p:cNvPr>
              <p:cNvSpPr txBox="1"/>
              <p:nvPr/>
            </p:nvSpPr>
            <p:spPr>
              <a:xfrm rot="16200000">
                <a:off x="2386702" y="1418764"/>
                <a:ext cx="1604927" cy="253916"/>
              </a:xfrm>
              <a:prstGeom prst="rect">
                <a:avLst/>
              </a:prstGeom>
              <a:noFill/>
            </p:spPr>
            <p:txBody>
              <a:bodyPr wrap="none" rtlCol="0">
                <a:spAutoFit/>
              </a:bodyPr>
              <a:lstStyle/>
              <a:p>
                <a:r>
                  <a:rPr lang="en-US" sz="1050" dirty="0">
                    <a:solidFill>
                      <a:schemeClr val="tx1">
                        <a:lumMod val="85000"/>
                        <a:lumOff val="15000"/>
                      </a:schemeClr>
                    </a:solidFill>
                    <a:latin typeface="Arial" panose="020B0604020202020204" pitchFamily="34" charset="0"/>
                    <a:cs typeface="Arial" panose="020B0604020202020204" pitchFamily="34" charset="0"/>
                  </a:rPr>
                  <a:t>Algebra-based Courses</a:t>
                </a:r>
              </a:p>
            </p:txBody>
          </p:sp>
          <p:cxnSp>
            <p:nvCxnSpPr>
              <p:cNvPr id="51" name="Straight Connector 50">
                <a:extLst>
                  <a:ext uri="{FF2B5EF4-FFF2-40B4-BE49-F238E27FC236}">
                    <a16:creationId xmlns:a16="http://schemas.microsoft.com/office/drawing/2014/main" id="{C1F9A7B5-100E-BF47-9C4A-8DB7E5FD571D}"/>
                  </a:ext>
                </a:extLst>
              </p:cNvPr>
              <p:cNvCxnSpPr>
                <a:cxnSpLocks/>
              </p:cNvCxnSpPr>
              <p:nvPr/>
            </p:nvCxnSpPr>
            <p:spPr>
              <a:xfrm>
                <a:off x="3279180" y="85709"/>
                <a:ext cx="0" cy="3048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5364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64863-AB32-F940-ABA1-C92A81A3D810}"/>
              </a:ext>
            </a:extLst>
          </p:cNvPr>
          <p:cNvSpPr>
            <a:spLocks noGrp="1"/>
          </p:cNvSpPr>
          <p:nvPr>
            <p:ph type="title"/>
          </p:nvPr>
        </p:nvSpPr>
        <p:spPr/>
        <p:txBody>
          <a:bodyPr/>
          <a:lstStyle/>
          <a:p>
            <a:r>
              <a:rPr lang="en-US" dirty="0"/>
              <a:t>Descriptive Statistics – See next slide</a:t>
            </a:r>
          </a:p>
        </p:txBody>
      </p:sp>
      <p:pic>
        <p:nvPicPr>
          <p:cNvPr id="5" name="Content Placeholder 4">
            <a:extLst>
              <a:ext uri="{FF2B5EF4-FFF2-40B4-BE49-F238E27FC236}">
                <a16:creationId xmlns:a16="http://schemas.microsoft.com/office/drawing/2014/main" id="{02373E40-8661-E244-AF0E-9A33E17A1391}"/>
              </a:ext>
            </a:extLst>
          </p:cNvPr>
          <p:cNvPicPr>
            <a:picLocks noGrp="1" noChangeAspect="1"/>
          </p:cNvPicPr>
          <p:nvPr>
            <p:ph idx="1"/>
          </p:nvPr>
        </p:nvPicPr>
        <p:blipFill>
          <a:blip r:embed="rId2"/>
          <a:stretch>
            <a:fillRect/>
          </a:stretch>
        </p:blipFill>
        <p:spPr>
          <a:xfrm>
            <a:off x="2373771" y="1825625"/>
            <a:ext cx="7444457" cy="4351338"/>
          </a:xfrm>
        </p:spPr>
      </p:pic>
      <p:sp>
        <p:nvSpPr>
          <p:cNvPr id="6" name="TextBox 5">
            <a:extLst>
              <a:ext uri="{FF2B5EF4-FFF2-40B4-BE49-F238E27FC236}">
                <a16:creationId xmlns:a16="http://schemas.microsoft.com/office/drawing/2014/main" id="{0D5B4763-7660-714C-A973-C9A56BD193C0}"/>
              </a:ext>
            </a:extLst>
          </p:cNvPr>
          <p:cNvSpPr txBox="1"/>
          <p:nvPr/>
        </p:nvSpPr>
        <p:spPr>
          <a:xfrm>
            <a:off x="8880528" y="6176963"/>
            <a:ext cx="2626104" cy="369332"/>
          </a:xfrm>
          <a:prstGeom prst="rect">
            <a:avLst/>
          </a:prstGeom>
          <a:noFill/>
        </p:spPr>
        <p:txBody>
          <a:bodyPr wrap="none" rtlCol="0">
            <a:spAutoFit/>
          </a:bodyPr>
          <a:lstStyle/>
          <a:p>
            <a:r>
              <a:rPr lang="en-US" dirty="0"/>
              <a:t>Need to fix </a:t>
            </a:r>
            <a:r>
              <a:rPr lang="en-US" dirty="0" err="1"/>
              <a:t>WhiteHispanic</a:t>
            </a:r>
            <a:endParaRPr lang="en-US" dirty="0"/>
          </a:p>
        </p:txBody>
      </p:sp>
    </p:spTree>
    <p:extLst>
      <p:ext uri="{BB962C8B-B14F-4D97-AF65-F5344CB8AC3E}">
        <p14:creationId xmlns:p14="http://schemas.microsoft.com/office/powerpoint/2010/main" val="1004891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2795-2073-8148-9920-F2D6DAAFF163}"/>
              </a:ext>
            </a:extLst>
          </p:cNvPr>
          <p:cNvSpPr>
            <a:spLocks noGrp="1"/>
          </p:cNvSpPr>
          <p:nvPr>
            <p:ph type="title"/>
          </p:nvPr>
        </p:nvSpPr>
        <p:spPr/>
        <p:txBody>
          <a:bodyPr/>
          <a:lstStyle/>
          <a:p>
            <a:r>
              <a:rPr lang="en-US" dirty="0"/>
              <a:t>Descriptive statistics tables</a:t>
            </a:r>
          </a:p>
        </p:txBody>
      </p:sp>
      <p:pic>
        <p:nvPicPr>
          <p:cNvPr id="5" name="Content Placeholder 4">
            <a:extLst>
              <a:ext uri="{FF2B5EF4-FFF2-40B4-BE49-F238E27FC236}">
                <a16:creationId xmlns:a16="http://schemas.microsoft.com/office/drawing/2014/main" id="{A0AAD1D5-CE98-8549-80E2-446C65F21E18}"/>
              </a:ext>
            </a:extLst>
          </p:cNvPr>
          <p:cNvPicPr>
            <a:picLocks noGrp="1" noChangeAspect="1"/>
          </p:cNvPicPr>
          <p:nvPr>
            <p:ph idx="1"/>
          </p:nvPr>
        </p:nvPicPr>
        <p:blipFill>
          <a:blip r:embed="rId2"/>
          <a:stretch>
            <a:fillRect/>
          </a:stretch>
        </p:blipFill>
        <p:spPr>
          <a:xfrm>
            <a:off x="5647877" y="1913293"/>
            <a:ext cx="5705924" cy="4263669"/>
          </a:xfrm>
        </p:spPr>
      </p:pic>
      <p:pic>
        <p:nvPicPr>
          <p:cNvPr id="7" name="Picture 6">
            <a:extLst>
              <a:ext uri="{FF2B5EF4-FFF2-40B4-BE49-F238E27FC236}">
                <a16:creationId xmlns:a16="http://schemas.microsoft.com/office/drawing/2014/main" id="{483FDFEB-84C1-204A-B21C-2862A8A6B957}"/>
              </a:ext>
            </a:extLst>
          </p:cNvPr>
          <p:cNvPicPr>
            <a:picLocks noChangeAspect="1"/>
          </p:cNvPicPr>
          <p:nvPr/>
        </p:nvPicPr>
        <p:blipFill>
          <a:blip r:embed="rId3"/>
          <a:stretch>
            <a:fillRect/>
          </a:stretch>
        </p:blipFill>
        <p:spPr>
          <a:xfrm>
            <a:off x="0" y="2052899"/>
            <a:ext cx="5478365" cy="4124064"/>
          </a:xfrm>
          <a:prstGeom prst="rect">
            <a:avLst/>
          </a:prstGeom>
        </p:spPr>
      </p:pic>
      <p:sp>
        <p:nvSpPr>
          <p:cNvPr id="8" name="TextBox 7">
            <a:extLst>
              <a:ext uri="{FF2B5EF4-FFF2-40B4-BE49-F238E27FC236}">
                <a16:creationId xmlns:a16="http://schemas.microsoft.com/office/drawing/2014/main" id="{1F85F3B3-AD10-CC4A-99F6-D6E0DCB84DAE}"/>
              </a:ext>
            </a:extLst>
          </p:cNvPr>
          <p:cNvSpPr txBox="1"/>
          <p:nvPr/>
        </p:nvSpPr>
        <p:spPr>
          <a:xfrm>
            <a:off x="559398" y="1690688"/>
            <a:ext cx="1568058" cy="369332"/>
          </a:xfrm>
          <a:prstGeom prst="rect">
            <a:avLst/>
          </a:prstGeom>
          <a:noFill/>
        </p:spPr>
        <p:txBody>
          <a:bodyPr wrap="none" rtlCol="0">
            <a:spAutoFit/>
          </a:bodyPr>
          <a:lstStyle/>
          <a:p>
            <a:r>
              <a:rPr lang="en-US" dirty="0"/>
              <a:t>Calculus based</a:t>
            </a:r>
          </a:p>
        </p:txBody>
      </p:sp>
      <p:sp>
        <p:nvSpPr>
          <p:cNvPr id="9" name="TextBox 8">
            <a:extLst>
              <a:ext uri="{FF2B5EF4-FFF2-40B4-BE49-F238E27FC236}">
                <a16:creationId xmlns:a16="http://schemas.microsoft.com/office/drawing/2014/main" id="{F810E4E9-7EDB-4549-8E1D-F59980D13105}"/>
              </a:ext>
            </a:extLst>
          </p:cNvPr>
          <p:cNvSpPr txBox="1"/>
          <p:nvPr/>
        </p:nvSpPr>
        <p:spPr>
          <a:xfrm>
            <a:off x="5800165" y="1502462"/>
            <a:ext cx="1513299" cy="369332"/>
          </a:xfrm>
          <a:prstGeom prst="rect">
            <a:avLst/>
          </a:prstGeom>
          <a:noFill/>
        </p:spPr>
        <p:txBody>
          <a:bodyPr wrap="none" rtlCol="0">
            <a:spAutoFit/>
          </a:bodyPr>
          <a:lstStyle/>
          <a:p>
            <a:r>
              <a:rPr lang="en-US" dirty="0"/>
              <a:t>Algebra based</a:t>
            </a:r>
          </a:p>
        </p:txBody>
      </p:sp>
    </p:spTree>
    <p:extLst>
      <p:ext uri="{BB962C8B-B14F-4D97-AF65-F5344CB8AC3E}">
        <p14:creationId xmlns:p14="http://schemas.microsoft.com/office/powerpoint/2010/main" val="321044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895D5-BCD3-2146-94B5-1E1F2D5116DC}"/>
              </a:ext>
            </a:extLst>
          </p:cNvPr>
          <p:cNvSpPr>
            <a:spLocks noGrp="1"/>
          </p:cNvSpPr>
          <p:nvPr>
            <p:ph type="title"/>
          </p:nvPr>
        </p:nvSpPr>
        <p:spPr/>
        <p:txBody>
          <a:bodyPr/>
          <a:lstStyle/>
          <a:p>
            <a:r>
              <a:rPr lang="en-US" dirty="0"/>
              <a:t>Models</a:t>
            </a:r>
          </a:p>
        </p:txBody>
      </p:sp>
      <p:pic>
        <p:nvPicPr>
          <p:cNvPr id="6" name="Content Placeholder 5">
            <a:extLst>
              <a:ext uri="{FF2B5EF4-FFF2-40B4-BE49-F238E27FC236}">
                <a16:creationId xmlns:a16="http://schemas.microsoft.com/office/drawing/2014/main" id="{59CAD3C5-7BF8-3742-ADD8-6A68CDCC5280}"/>
              </a:ext>
            </a:extLst>
          </p:cNvPr>
          <p:cNvPicPr>
            <a:picLocks noGrp="1" noChangeAspect="1"/>
          </p:cNvPicPr>
          <p:nvPr>
            <p:ph sz="half" idx="1"/>
          </p:nvPr>
        </p:nvPicPr>
        <p:blipFill>
          <a:blip r:embed="rId2"/>
          <a:stretch>
            <a:fillRect/>
          </a:stretch>
        </p:blipFill>
        <p:spPr>
          <a:xfrm>
            <a:off x="6172200" y="2599895"/>
            <a:ext cx="5181600" cy="3174758"/>
          </a:xfrm>
        </p:spPr>
      </p:pic>
      <p:pic>
        <p:nvPicPr>
          <p:cNvPr id="9" name="Content Placeholder 8">
            <a:extLst>
              <a:ext uri="{FF2B5EF4-FFF2-40B4-BE49-F238E27FC236}">
                <a16:creationId xmlns:a16="http://schemas.microsoft.com/office/drawing/2014/main" id="{0C19127C-2D49-C144-AE8C-B64BFFECF1B4}"/>
              </a:ext>
            </a:extLst>
          </p:cNvPr>
          <p:cNvPicPr>
            <a:picLocks noGrp="1" noChangeAspect="1"/>
          </p:cNvPicPr>
          <p:nvPr>
            <p:ph sz="half" idx="2"/>
          </p:nvPr>
        </p:nvPicPr>
        <p:blipFill>
          <a:blip r:embed="rId3"/>
          <a:stretch>
            <a:fillRect/>
          </a:stretch>
        </p:blipFill>
        <p:spPr>
          <a:xfrm>
            <a:off x="838200" y="2019692"/>
            <a:ext cx="5181600" cy="3867954"/>
          </a:xfrm>
        </p:spPr>
      </p:pic>
      <p:sp>
        <p:nvSpPr>
          <p:cNvPr id="7" name="TextBox 6">
            <a:extLst>
              <a:ext uri="{FF2B5EF4-FFF2-40B4-BE49-F238E27FC236}">
                <a16:creationId xmlns:a16="http://schemas.microsoft.com/office/drawing/2014/main" id="{BF3A609E-EA7D-C54A-BC22-1BD6F5E38EAD}"/>
              </a:ext>
            </a:extLst>
          </p:cNvPr>
          <p:cNvSpPr txBox="1"/>
          <p:nvPr/>
        </p:nvSpPr>
        <p:spPr>
          <a:xfrm>
            <a:off x="7485681" y="1650360"/>
            <a:ext cx="584647" cy="369332"/>
          </a:xfrm>
          <a:prstGeom prst="rect">
            <a:avLst/>
          </a:prstGeom>
          <a:noFill/>
        </p:spPr>
        <p:txBody>
          <a:bodyPr wrap="none" rtlCol="0">
            <a:spAutoFit/>
          </a:bodyPr>
          <a:lstStyle/>
          <a:p>
            <a:r>
              <a:rPr lang="en-US" dirty="0"/>
              <a:t>Post</a:t>
            </a:r>
          </a:p>
        </p:txBody>
      </p:sp>
      <p:sp>
        <p:nvSpPr>
          <p:cNvPr id="10" name="TextBox 9">
            <a:extLst>
              <a:ext uri="{FF2B5EF4-FFF2-40B4-BE49-F238E27FC236}">
                <a16:creationId xmlns:a16="http://schemas.microsoft.com/office/drawing/2014/main" id="{79E4EED3-AF44-5D40-AEE0-1C44D3CA7311}"/>
              </a:ext>
            </a:extLst>
          </p:cNvPr>
          <p:cNvSpPr txBox="1"/>
          <p:nvPr/>
        </p:nvSpPr>
        <p:spPr>
          <a:xfrm>
            <a:off x="1100379" y="1650360"/>
            <a:ext cx="495841" cy="369332"/>
          </a:xfrm>
          <a:prstGeom prst="rect">
            <a:avLst/>
          </a:prstGeom>
          <a:noFill/>
        </p:spPr>
        <p:txBody>
          <a:bodyPr wrap="none" rtlCol="0">
            <a:spAutoFit/>
          </a:bodyPr>
          <a:lstStyle/>
          <a:p>
            <a:r>
              <a:rPr lang="en-US" dirty="0"/>
              <a:t>Pre</a:t>
            </a:r>
          </a:p>
        </p:txBody>
      </p:sp>
    </p:spTree>
    <p:extLst>
      <p:ext uri="{BB962C8B-B14F-4D97-AF65-F5344CB8AC3E}">
        <p14:creationId xmlns:p14="http://schemas.microsoft.com/office/powerpoint/2010/main" val="1082541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BE56626-22B3-F840-B843-D1CAD1B6C09D}"/>
              </a:ext>
            </a:extLst>
          </p:cNvPr>
          <p:cNvGrpSpPr/>
          <p:nvPr/>
        </p:nvGrpSpPr>
        <p:grpSpPr>
          <a:xfrm>
            <a:off x="0" y="300277"/>
            <a:ext cx="12192000" cy="4988999"/>
            <a:chOff x="0" y="300277"/>
            <a:chExt cx="12192000" cy="4988999"/>
          </a:xfrm>
        </p:grpSpPr>
        <p:pic>
          <p:nvPicPr>
            <p:cNvPr id="3" name="Picture 2">
              <a:extLst>
                <a:ext uri="{FF2B5EF4-FFF2-40B4-BE49-F238E27FC236}">
                  <a16:creationId xmlns:a16="http://schemas.microsoft.com/office/drawing/2014/main" id="{022D3CA5-0AA1-E44D-9758-D682749AD3EE}"/>
                </a:ext>
              </a:extLst>
            </p:cNvPr>
            <p:cNvPicPr>
              <a:picLocks noChangeAspect="1"/>
            </p:cNvPicPr>
            <p:nvPr/>
          </p:nvPicPr>
          <p:blipFill rotWithShape="1">
            <a:blip r:embed="rId2"/>
            <a:srcRect b="33342"/>
            <a:stretch/>
          </p:blipFill>
          <p:spPr>
            <a:xfrm>
              <a:off x="0" y="300277"/>
              <a:ext cx="12192000" cy="4171056"/>
            </a:xfrm>
            <a:prstGeom prst="rect">
              <a:avLst/>
            </a:prstGeom>
          </p:spPr>
        </p:pic>
        <p:sp>
          <p:nvSpPr>
            <p:cNvPr id="4" name="TextBox 3">
              <a:extLst>
                <a:ext uri="{FF2B5EF4-FFF2-40B4-BE49-F238E27FC236}">
                  <a16:creationId xmlns:a16="http://schemas.microsoft.com/office/drawing/2014/main" id="{7E9664D9-CCFA-B847-87C6-9348FAF263F1}"/>
                </a:ext>
              </a:extLst>
            </p:cNvPr>
            <p:cNvSpPr txBox="1"/>
            <p:nvPr/>
          </p:nvSpPr>
          <p:spPr>
            <a:xfrm>
              <a:off x="1143001" y="4475668"/>
              <a:ext cx="171559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Black</a:t>
              </a:r>
            </a:p>
          </p:txBody>
        </p:sp>
        <p:sp>
          <p:nvSpPr>
            <p:cNvPr id="5" name="TextBox 4">
              <a:extLst>
                <a:ext uri="{FF2B5EF4-FFF2-40B4-BE49-F238E27FC236}">
                  <a16:creationId xmlns:a16="http://schemas.microsoft.com/office/drawing/2014/main" id="{46C919CF-2712-B048-8643-AF293BF40103}"/>
                </a:ext>
              </a:extLst>
            </p:cNvPr>
            <p:cNvSpPr txBox="1"/>
            <p:nvPr/>
          </p:nvSpPr>
          <p:spPr>
            <a:xfrm>
              <a:off x="2858591" y="4471333"/>
              <a:ext cx="1746307"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Hispanic</a:t>
              </a:r>
            </a:p>
          </p:txBody>
        </p:sp>
        <p:sp>
          <p:nvSpPr>
            <p:cNvPr id="6" name="TextBox 5">
              <a:extLst>
                <a:ext uri="{FF2B5EF4-FFF2-40B4-BE49-F238E27FC236}">
                  <a16:creationId xmlns:a16="http://schemas.microsoft.com/office/drawing/2014/main" id="{93483673-81BC-F147-BEDA-DE9D946E6647}"/>
                </a:ext>
              </a:extLst>
            </p:cNvPr>
            <p:cNvSpPr txBox="1"/>
            <p:nvPr/>
          </p:nvSpPr>
          <p:spPr>
            <a:xfrm>
              <a:off x="4604898" y="4458279"/>
              <a:ext cx="171559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White</a:t>
              </a:r>
            </a:p>
            <a:p>
              <a:pPr algn="ctr"/>
              <a:r>
                <a:rPr lang="en-US" sz="2400" dirty="0">
                  <a:latin typeface="Arial" panose="020B0604020202020204" pitchFamily="34" charset="0"/>
                  <a:cs typeface="Arial" panose="020B0604020202020204" pitchFamily="34" charset="0"/>
                </a:rPr>
                <a:t>Hispanic</a:t>
              </a:r>
            </a:p>
          </p:txBody>
        </p:sp>
        <p:sp>
          <p:nvSpPr>
            <p:cNvPr id="7" name="TextBox 6">
              <a:extLst>
                <a:ext uri="{FF2B5EF4-FFF2-40B4-BE49-F238E27FC236}">
                  <a16:creationId xmlns:a16="http://schemas.microsoft.com/office/drawing/2014/main" id="{1E16F3E8-3BB5-2E4E-8761-A8EA4A6CDF85}"/>
                </a:ext>
              </a:extLst>
            </p:cNvPr>
            <p:cNvSpPr txBox="1"/>
            <p:nvPr/>
          </p:nvSpPr>
          <p:spPr>
            <a:xfrm>
              <a:off x="6320488" y="4497326"/>
              <a:ext cx="1746307"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Asian</a:t>
              </a:r>
            </a:p>
          </p:txBody>
        </p:sp>
        <p:sp>
          <p:nvSpPr>
            <p:cNvPr id="8" name="TextBox 7">
              <a:extLst>
                <a:ext uri="{FF2B5EF4-FFF2-40B4-BE49-F238E27FC236}">
                  <a16:creationId xmlns:a16="http://schemas.microsoft.com/office/drawing/2014/main" id="{27179DB4-7294-BF41-A321-AF61DCBB5B1B}"/>
                </a:ext>
              </a:extLst>
            </p:cNvPr>
            <p:cNvSpPr txBox="1"/>
            <p:nvPr/>
          </p:nvSpPr>
          <p:spPr>
            <a:xfrm>
              <a:off x="8066795" y="4497325"/>
              <a:ext cx="1802762"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White</a:t>
              </a:r>
            </a:p>
          </p:txBody>
        </p:sp>
        <p:cxnSp>
          <p:nvCxnSpPr>
            <p:cNvPr id="11" name="Straight Connector 10">
              <a:extLst>
                <a:ext uri="{FF2B5EF4-FFF2-40B4-BE49-F238E27FC236}">
                  <a16:creationId xmlns:a16="http://schemas.microsoft.com/office/drawing/2014/main" id="{4492B8E1-354A-3D47-80BA-7F119153823D}"/>
                </a:ext>
              </a:extLst>
            </p:cNvPr>
            <p:cNvCxnSpPr>
              <a:cxnSpLocks/>
            </p:cNvCxnSpPr>
            <p:nvPr/>
          </p:nvCxnSpPr>
          <p:spPr>
            <a:xfrm>
              <a:off x="1410346" y="2557220"/>
              <a:ext cx="781061" cy="11161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3AA224-11C2-AD4C-8557-453497C76D83}"/>
                </a:ext>
              </a:extLst>
            </p:cNvPr>
            <p:cNvCxnSpPr>
              <a:cxnSpLocks/>
            </p:cNvCxnSpPr>
            <p:nvPr/>
          </p:nvCxnSpPr>
          <p:spPr>
            <a:xfrm>
              <a:off x="1798569" y="1849009"/>
              <a:ext cx="786976" cy="965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B5A096-6EBD-CD40-A13F-ED3DC91B9FAB}"/>
                </a:ext>
              </a:extLst>
            </p:cNvPr>
            <p:cNvCxnSpPr>
              <a:cxnSpLocks/>
            </p:cNvCxnSpPr>
            <p:nvPr/>
          </p:nvCxnSpPr>
          <p:spPr>
            <a:xfrm>
              <a:off x="3149148" y="2876395"/>
              <a:ext cx="776466" cy="4185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3722D7-6FC0-1B46-8156-5DA9230BE383}"/>
                </a:ext>
              </a:extLst>
            </p:cNvPr>
            <p:cNvCxnSpPr>
              <a:cxnSpLocks/>
            </p:cNvCxnSpPr>
            <p:nvPr/>
          </p:nvCxnSpPr>
          <p:spPr>
            <a:xfrm>
              <a:off x="3537381" y="2422089"/>
              <a:ext cx="790253" cy="693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89D656-1F72-5E4B-B4B9-93D4C0DC8878}"/>
                </a:ext>
              </a:extLst>
            </p:cNvPr>
            <p:cNvCxnSpPr>
              <a:cxnSpLocks/>
            </p:cNvCxnSpPr>
            <p:nvPr/>
          </p:nvCxnSpPr>
          <p:spPr>
            <a:xfrm>
              <a:off x="4883355" y="2120941"/>
              <a:ext cx="790253" cy="436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880504-D0E0-CA41-97A2-2E39D7DA1E16}"/>
                </a:ext>
              </a:extLst>
            </p:cNvPr>
            <p:cNvCxnSpPr>
              <a:cxnSpLocks/>
            </p:cNvCxnSpPr>
            <p:nvPr/>
          </p:nvCxnSpPr>
          <p:spPr>
            <a:xfrm>
              <a:off x="5273226" y="1248834"/>
              <a:ext cx="786384" cy="649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01D2AE8-52D5-5445-813D-BD7FAC2E31BF}"/>
                </a:ext>
              </a:extLst>
            </p:cNvPr>
            <p:cNvCxnSpPr>
              <a:cxnSpLocks/>
            </p:cNvCxnSpPr>
            <p:nvPr/>
          </p:nvCxnSpPr>
          <p:spPr>
            <a:xfrm>
              <a:off x="6600085" y="2859534"/>
              <a:ext cx="782227" cy="16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C5243-FAE9-A74B-9D2E-C308498E5B35}"/>
                </a:ext>
              </a:extLst>
            </p:cNvPr>
            <p:cNvCxnSpPr>
              <a:cxnSpLocks/>
            </p:cNvCxnSpPr>
            <p:nvPr/>
          </p:nvCxnSpPr>
          <p:spPr>
            <a:xfrm>
              <a:off x="6997659" y="2063301"/>
              <a:ext cx="787324" cy="243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6AD1DB-603E-5244-84F9-EFB70B4F0D99}"/>
                </a:ext>
              </a:extLst>
            </p:cNvPr>
            <p:cNvCxnSpPr>
              <a:cxnSpLocks/>
            </p:cNvCxnSpPr>
            <p:nvPr/>
          </p:nvCxnSpPr>
          <p:spPr>
            <a:xfrm>
              <a:off x="8346870" y="1376390"/>
              <a:ext cx="780352" cy="595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A719F93-9D5F-744F-9489-82275FD217AF}"/>
                </a:ext>
              </a:extLst>
            </p:cNvPr>
            <p:cNvCxnSpPr>
              <a:cxnSpLocks/>
            </p:cNvCxnSpPr>
            <p:nvPr/>
          </p:nvCxnSpPr>
          <p:spPr>
            <a:xfrm>
              <a:off x="8735629" y="774121"/>
              <a:ext cx="785876"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3C99C50-24D2-B941-B754-9E690576BDD5}"/>
                </a:ext>
              </a:extLst>
            </p:cNvPr>
            <p:cNvCxnSpPr>
              <a:cxnSpLocks/>
            </p:cNvCxnSpPr>
            <p:nvPr/>
          </p:nvCxnSpPr>
          <p:spPr>
            <a:xfrm>
              <a:off x="2858591" y="331349"/>
              <a:ext cx="0" cy="40393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11711CA-A7FD-A74B-8654-3D29D7EFD539}"/>
                </a:ext>
              </a:extLst>
            </p:cNvPr>
            <p:cNvCxnSpPr>
              <a:cxnSpLocks/>
            </p:cNvCxnSpPr>
            <p:nvPr/>
          </p:nvCxnSpPr>
          <p:spPr>
            <a:xfrm>
              <a:off x="4604899" y="331349"/>
              <a:ext cx="0" cy="40393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1B3F6CA-45E9-F94C-87AA-9557FFD86270}"/>
                </a:ext>
              </a:extLst>
            </p:cNvPr>
            <p:cNvCxnSpPr>
              <a:cxnSpLocks/>
            </p:cNvCxnSpPr>
            <p:nvPr/>
          </p:nvCxnSpPr>
          <p:spPr>
            <a:xfrm>
              <a:off x="6324642" y="327811"/>
              <a:ext cx="0" cy="40393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BF6483A-1A38-3840-9042-B6CEB4E947F7}"/>
                </a:ext>
              </a:extLst>
            </p:cNvPr>
            <p:cNvCxnSpPr>
              <a:cxnSpLocks/>
            </p:cNvCxnSpPr>
            <p:nvPr/>
          </p:nvCxnSpPr>
          <p:spPr>
            <a:xfrm>
              <a:off x="8070950" y="327811"/>
              <a:ext cx="0" cy="4039315"/>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EA7D6543-5582-7040-9E91-D6184DF5EF84}"/>
              </a:ext>
            </a:extLst>
          </p:cNvPr>
          <p:cNvSpPr txBox="1"/>
          <p:nvPr/>
        </p:nvSpPr>
        <p:spPr>
          <a:xfrm>
            <a:off x="604434" y="6385302"/>
            <a:ext cx="6812378" cy="369332"/>
          </a:xfrm>
          <a:prstGeom prst="rect">
            <a:avLst/>
          </a:prstGeom>
          <a:noFill/>
        </p:spPr>
        <p:txBody>
          <a:bodyPr wrap="none" rtlCol="0">
            <a:spAutoFit/>
          </a:bodyPr>
          <a:lstStyle/>
          <a:p>
            <a:r>
              <a:rPr lang="en-US" dirty="0"/>
              <a:t>I need to think about putting the </a:t>
            </a:r>
            <a:r>
              <a:rPr lang="en-US" dirty="0" err="1"/>
              <a:t>Alg</a:t>
            </a:r>
            <a:r>
              <a:rPr lang="en-US" dirty="0"/>
              <a:t> and </a:t>
            </a:r>
            <a:r>
              <a:rPr lang="en-US" dirty="0" err="1"/>
              <a:t>Calc</a:t>
            </a:r>
            <a:r>
              <a:rPr lang="en-US" dirty="0"/>
              <a:t> figures on the same axes</a:t>
            </a:r>
          </a:p>
        </p:txBody>
      </p:sp>
      <p:sp>
        <p:nvSpPr>
          <p:cNvPr id="10" name="TextBox 9">
            <a:extLst>
              <a:ext uri="{FF2B5EF4-FFF2-40B4-BE49-F238E27FC236}">
                <a16:creationId xmlns:a16="http://schemas.microsoft.com/office/drawing/2014/main" id="{9EF6DC20-84C7-0341-872E-443A8A91565F}"/>
              </a:ext>
            </a:extLst>
          </p:cNvPr>
          <p:cNvSpPr txBox="1"/>
          <p:nvPr/>
        </p:nvSpPr>
        <p:spPr>
          <a:xfrm>
            <a:off x="8111266" y="6164132"/>
            <a:ext cx="4329455" cy="369332"/>
          </a:xfrm>
          <a:prstGeom prst="rect">
            <a:avLst/>
          </a:prstGeom>
          <a:noFill/>
        </p:spPr>
        <p:txBody>
          <a:bodyPr wrap="none" rtlCol="0">
            <a:spAutoFit/>
          </a:bodyPr>
          <a:lstStyle/>
          <a:p>
            <a:r>
              <a:rPr lang="en-US" dirty="0"/>
              <a:t>Drop for black students worth talking about.</a:t>
            </a:r>
          </a:p>
        </p:txBody>
      </p:sp>
    </p:spTree>
    <p:extLst>
      <p:ext uri="{BB962C8B-B14F-4D97-AF65-F5344CB8AC3E}">
        <p14:creationId xmlns:p14="http://schemas.microsoft.com/office/powerpoint/2010/main" val="1935888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18092</TotalTime>
  <Words>1532</Words>
  <Application>Microsoft Macintosh PowerPoint</Application>
  <PresentationFormat>Widescreen</PresentationFormat>
  <Paragraphs>133</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Results for Calculus Based Courses</vt:lpstr>
      <vt:lpstr>Assumption Checking</vt:lpstr>
      <vt:lpstr>PowerPoint Presentation</vt:lpstr>
      <vt:lpstr>PowerPoint Presentation</vt:lpstr>
      <vt:lpstr>PowerPoint Presentation</vt:lpstr>
      <vt:lpstr>Descriptive Statistics – See next slide</vt:lpstr>
      <vt:lpstr>Descriptive statistics tables</vt:lpstr>
      <vt:lpstr>Models</vt:lpstr>
      <vt:lpstr>PowerPoint Presentation</vt:lpstr>
      <vt:lpstr>Prob of &gt;75% models</vt:lpstr>
      <vt:lpstr>Proportion &gt;75% on pre and post</vt:lpstr>
      <vt:lpstr>Assumption Checking for pretest</vt:lpstr>
      <vt:lpstr>Assumption Checking for posttest</vt:lpstr>
      <vt:lpstr>Results for Algebra Based Courses</vt:lpstr>
      <vt:lpstr>Descriptive Statistics</vt:lpstr>
      <vt:lpstr>Descriptive statistics tables</vt:lpstr>
      <vt:lpstr>Models</vt:lpstr>
      <vt:lpstr>PowerPoint Presentation</vt:lpstr>
      <vt:lpstr>Prob of &gt;75% models</vt:lpstr>
      <vt:lpstr>Proportion &gt;75% on pre and post</vt:lpstr>
      <vt:lpstr>Assumption Checking for pretest</vt:lpstr>
      <vt:lpstr>Assumption Checking for posttest</vt:lpstr>
      <vt:lpstr>Old Figures</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Jayson</dc:creator>
  <cp:lastModifiedBy>Nissen, Jayson</cp:lastModifiedBy>
  <cp:revision>32</cp:revision>
  <dcterms:created xsi:type="dcterms:W3CDTF">2019-08-15T12:46:15Z</dcterms:created>
  <dcterms:modified xsi:type="dcterms:W3CDTF">2020-04-11T08:24:33Z</dcterms:modified>
</cp:coreProperties>
</file>